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472" r:id="rId2"/>
    <p:sldId id="473" r:id="rId3"/>
    <p:sldId id="458" r:id="rId4"/>
    <p:sldId id="467" r:id="rId5"/>
    <p:sldId id="470" r:id="rId6"/>
    <p:sldId id="454" r:id="rId7"/>
    <p:sldId id="471" r:id="rId8"/>
    <p:sldId id="45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472"/>
            <p14:sldId id="473"/>
            <p14:sldId id="458"/>
            <p14:sldId id="467"/>
            <p14:sldId id="470"/>
            <p14:sldId id="454"/>
            <p14:sldId id="471"/>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5517"/>
    <a:srgbClr val="0000FF"/>
    <a:srgbClr val="FF0066"/>
    <a:srgbClr val="FFCC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82" d="100"/>
          <a:sy n="82" d="100"/>
        </p:scale>
        <p:origin x="69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7/8/2023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wmf"/><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oleObject" Target="../embeddings/oleObject4.bin"/><Relationship Id="rId5" Type="http://schemas.openxmlformats.org/officeDocument/2006/relationships/image" Target="../media/image9.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1.wmf"/><Relationship Id="rId7" Type="http://schemas.openxmlformats.org/officeDocument/2006/relationships/oleObject" Target="../embeddings/oleObject7.bin"/><Relationship Id="rId12" Type="http://schemas.openxmlformats.org/officeDocument/2006/relationships/image" Target="../media/image16.emf"/><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oleObject" Target="../embeddings/oleObject9.bin"/><Relationship Id="rId5" Type="http://schemas.openxmlformats.org/officeDocument/2006/relationships/image" Target="../media/image12.wmf"/><Relationship Id="rId10" Type="http://schemas.openxmlformats.org/officeDocument/2006/relationships/image" Target="../media/image15.wmf"/><Relationship Id="rId4" Type="http://schemas.openxmlformats.org/officeDocument/2006/relationships/oleObject" Target="../embeddings/oleObject6.bin"/><Relationship Id="rId9"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7.wmf"/><Relationship Id="rId7" Type="http://schemas.openxmlformats.org/officeDocument/2006/relationships/oleObject" Target="../embeddings/oleObject12.bin"/><Relationship Id="rId12" Type="http://schemas.openxmlformats.org/officeDocument/2006/relationships/image" Target="../media/image16.emf"/><Relationship Id="rId2" Type="http://schemas.openxmlformats.org/officeDocument/2006/relationships/oleObject" Target="../embeddings/oleObject10.bin"/><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oleObject" Target="../embeddings/oleObject14.bin"/><Relationship Id="rId5" Type="http://schemas.openxmlformats.org/officeDocument/2006/relationships/image" Target="../media/image18.wmf"/><Relationship Id="rId10" Type="http://schemas.openxmlformats.org/officeDocument/2006/relationships/image" Target="../media/image20.wmf"/><Relationship Id="rId4" Type="http://schemas.openxmlformats.org/officeDocument/2006/relationships/oleObject" Target="../embeddings/oleObject11.bin"/><Relationship Id="rId9"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oleObject" Target="../embeddings/oleObject15.bin"/><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198374" y="116141"/>
            <a:ext cx="3657600" cy="727434"/>
          </a:xfrm>
        </p:spPr>
        <p:txBody>
          <a:bodyPr>
            <a:normAutofit/>
          </a:bodyPr>
          <a:lstStyle/>
          <a:p>
            <a:r>
              <a:rPr lang="en-US" sz="3600" b="1" u="sng">
                <a:latin typeface="+mn-lt"/>
              </a:rPr>
              <a:t>SV Classification</a:t>
            </a:r>
          </a:p>
        </p:txBody>
      </p:sp>
      <p:pic>
        <p:nvPicPr>
          <p:cNvPr id="4" name="Picture 3" descr="A screenshot of a computer&#10;&#10;Description automatically generated with low confidence">
            <a:extLst>
              <a:ext uri="{FF2B5EF4-FFF2-40B4-BE49-F238E27FC236}">
                <a16:creationId xmlns:a16="http://schemas.microsoft.com/office/drawing/2014/main" id="{E32C1234-B289-4C07-865F-D7525037384B}"/>
              </a:ext>
            </a:extLst>
          </p:cNvPr>
          <p:cNvPicPr>
            <a:picLocks noChangeAspect="1"/>
          </p:cNvPicPr>
          <p:nvPr/>
        </p:nvPicPr>
        <p:blipFill>
          <a:blip r:embed="rId2"/>
          <a:stretch>
            <a:fillRect/>
          </a:stretch>
        </p:blipFill>
        <p:spPr>
          <a:xfrm>
            <a:off x="579988" y="1844847"/>
            <a:ext cx="4425950" cy="1842135"/>
          </a:xfrm>
          <a:prstGeom prst="rect">
            <a:avLst/>
          </a:prstGeom>
        </p:spPr>
      </p:pic>
      <p:sp>
        <p:nvSpPr>
          <p:cNvPr id="11" name="TextBox 10">
            <a:extLst>
              <a:ext uri="{FF2B5EF4-FFF2-40B4-BE49-F238E27FC236}">
                <a16:creationId xmlns:a16="http://schemas.microsoft.com/office/drawing/2014/main" id="{1C2C4D65-2EA5-B2BD-21DD-D1334FA6FF50}"/>
              </a:ext>
            </a:extLst>
          </p:cNvPr>
          <p:cNvSpPr txBox="1"/>
          <p:nvPr/>
        </p:nvSpPr>
        <p:spPr>
          <a:xfrm>
            <a:off x="482859" y="1108532"/>
            <a:ext cx="8073311" cy="523220"/>
          </a:xfrm>
          <a:prstGeom prst="rect">
            <a:avLst/>
          </a:prstGeom>
          <a:noFill/>
        </p:spPr>
        <p:txBody>
          <a:bodyPr wrap="square">
            <a:spAutoFit/>
          </a:bodyPr>
          <a:lstStyle/>
          <a:p>
            <a:pPr marL="0" marR="0">
              <a:spcBef>
                <a:spcPts val="0"/>
              </a:spcBef>
              <a:spcAft>
                <a:spcPts val="0"/>
              </a:spcAft>
            </a:pP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Let’s consider again that we have some objects, which we’ve classified, and we want to be able to determine the identity of another random animal whose features are known.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36E85E4F-1ACB-9BBF-2A1D-828939E50BA6}"/>
              </a:ext>
            </a:extLst>
          </p:cNvPr>
          <p:cNvSpPr txBox="1"/>
          <p:nvPr/>
        </p:nvSpPr>
        <p:spPr>
          <a:xfrm>
            <a:off x="482858" y="3835627"/>
            <a:ext cx="8894407" cy="307777"/>
          </a:xfrm>
          <a:prstGeom prst="rect">
            <a:avLst/>
          </a:prstGeom>
          <a:noFill/>
        </p:spPr>
        <p:txBody>
          <a:bodyPr wrap="square">
            <a:spAutoFit/>
          </a:bodyPr>
          <a:lstStyle/>
          <a:p>
            <a:pPr marL="0" marR="0">
              <a:spcBef>
                <a:spcPts val="0"/>
              </a:spcBef>
              <a:spcAft>
                <a:spcPts val="0"/>
              </a:spcAft>
            </a:pP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way is to try to plot the features in feature-vector space and try to draw a planar boundary between the classes.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0F9F097F-B20C-9E34-D26F-F0575C11B3D7}"/>
              </a:ext>
            </a:extLst>
          </p:cNvPr>
          <p:cNvSpPr txBox="1"/>
          <p:nvPr/>
        </p:nvSpPr>
        <p:spPr>
          <a:xfrm>
            <a:off x="4637313" y="4943621"/>
            <a:ext cx="3377681" cy="1384995"/>
          </a:xfrm>
          <a:prstGeom prst="rect">
            <a:avLst/>
          </a:prstGeom>
          <a:noFill/>
          <a:ln w="19050">
            <a:solidFill>
              <a:srgbClr val="F15517"/>
            </a:solidFill>
          </a:ln>
        </p:spPr>
        <p:txBody>
          <a:bodyPr wrap="square" rtlCol="0">
            <a:spAutoFit/>
          </a:bodyPr>
          <a:lstStyle/>
          <a:p>
            <a:r>
              <a:rPr lang="en-US" sz="1400"/>
              <a:t>There are parameters in the routine that can be adjusted to govern how curvy we make the boundary and how far away from the classes we make the boundary.  In general we want as far away and as less curvy as possible, to avoid overfitting.</a:t>
            </a:r>
          </a:p>
        </p:txBody>
      </p:sp>
      <p:pic>
        <p:nvPicPr>
          <p:cNvPr id="6" name="Picture 5">
            <a:extLst>
              <a:ext uri="{FF2B5EF4-FFF2-40B4-BE49-F238E27FC236}">
                <a16:creationId xmlns:a16="http://schemas.microsoft.com/office/drawing/2014/main" id="{02E67B5F-83D6-72CC-A2F6-DB350220B20C}"/>
              </a:ext>
            </a:extLst>
          </p:cNvPr>
          <p:cNvPicPr>
            <a:picLocks noChangeAspect="1"/>
          </p:cNvPicPr>
          <p:nvPr/>
        </p:nvPicPr>
        <p:blipFill>
          <a:blip r:embed="rId3"/>
          <a:stretch>
            <a:fillRect/>
          </a:stretch>
        </p:blipFill>
        <p:spPr>
          <a:xfrm>
            <a:off x="579988" y="4217641"/>
            <a:ext cx="2477343" cy="2589487"/>
          </a:xfrm>
          <a:prstGeom prst="rect">
            <a:avLst/>
          </a:prstGeom>
        </p:spPr>
      </p:pic>
    </p:spTree>
    <p:extLst>
      <p:ext uri="{BB962C8B-B14F-4D97-AF65-F5344CB8AC3E}">
        <p14:creationId xmlns:p14="http://schemas.microsoft.com/office/powerpoint/2010/main" val="159052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FF182-AAD8-2BB1-6D9E-929FB5CABAC5}"/>
              </a:ext>
            </a:extLst>
          </p:cNvPr>
          <p:cNvSpPr>
            <a:spLocks noGrp="1"/>
          </p:cNvSpPr>
          <p:nvPr>
            <p:ph type="ctrTitle"/>
          </p:nvPr>
        </p:nvSpPr>
        <p:spPr>
          <a:xfrm>
            <a:off x="4198374" y="116141"/>
            <a:ext cx="3657600" cy="727434"/>
          </a:xfrm>
        </p:spPr>
        <p:txBody>
          <a:bodyPr>
            <a:normAutofit/>
          </a:bodyPr>
          <a:lstStyle/>
          <a:p>
            <a:r>
              <a:rPr lang="en-US" sz="3600" b="1" u="sng">
                <a:latin typeface="+mn-lt"/>
              </a:rPr>
              <a:t>SV Classification</a:t>
            </a:r>
          </a:p>
        </p:txBody>
      </p:sp>
      <p:sp>
        <p:nvSpPr>
          <p:cNvPr id="11" name="TextBox 10">
            <a:extLst>
              <a:ext uri="{FF2B5EF4-FFF2-40B4-BE49-F238E27FC236}">
                <a16:creationId xmlns:a16="http://schemas.microsoft.com/office/drawing/2014/main" id="{1C2C4D65-2EA5-B2BD-21DD-D1334FA6FF50}"/>
              </a:ext>
            </a:extLst>
          </p:cNvPr>
          <p:cNvSpPr txBox="1"/>
          <p:nvPr/>
        </p:nvSpPr>
        <p:spPr>
          <a:xfrm>
            <a:off x="482859" y="1020362"/>
            <a:ext cx="4882244" cy="307777"/>
          </a:xfrm>
          <a:prstGeom prst="rect">
            <a:avLst/>
          </a:prstGeom>
          <a:noFill/>
        </p:spPr>
        <p:txBody>
          <a:bodyPr wrap="square">
            <a:spAutoFit/>
          </a:bodyPr>
          <a:lstStyle/>
          <a:p>
            <a:pPr marL="0" marR="0">
              <a:spcBef>
                <a:spcPts val="0"/>
              </a:spcBef>
              <a:spcAft>
                <a:spcPts val="0"/>
              </a:spcAft>
            </a:pP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If a planar boundary isn’t possible, as is, like in this case: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36E85E4F-1ACB-9BBF-2A1D-828939E50BA6}"/>
              </a:ext>
            </a:extLst>
          </p:cNvPr>
          <p:cNvSpPr txBox="1"/>
          <p:nvPr/>
        </p:nvSpPr>
        <p:spPr>
          <a:xfrm>
            <a:off x="482858" y="3909864"/>
            <a:ext cx="8073311" cy="307777"/>
          </a:xfrm>
          <a:prstGeom prst="rect">
            <a:avLst/>
          </a:prstGeom>
          <a:noFill/>
        </p:spPr>
        <p:txBody>
          <a:bodyPr wrap="square">
            <a:spAutoFit/>
          </a:bodyPr>
          <a:lstStyle/>
          <a:p>
            <a:pPr marL="0" marR="0">
              <a:spcBef>
                <a:spcPts val="0"/>
              </a:spcBef>
              <a:spcAft>
                <a:spcPts val="0"/>
              </a:spcAft>
            </a:pP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One can make a mapping, called a kernel, such as z = x</a:t>
            </a:r>
            <a:r>
              <a:rPr lang="en-US" sz="1400" kern="1200" baseline="30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y</a:t>
            </a:r>
            <a:r>
              <a:rPr lang="en-US" sz="1400" kern="1200" baseline="30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r>
              <a:rPr lang="en-US" sz="14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which can make a planar separation possible.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B352798B-FF2A-3967-0FBB-6AB79056B4FA}"/>
              </a:ext>
            </a:extLst>
          </p:cNvPr>
          <p:cNvPicPr>
            <a:picLocks noChangeAspect="1"/>
          </p:cNvPicPr>
          <p:nvPr/>
        </p:nvPicPr>
        <p:blipFill>
          <a:blip r:embed="rId2"/>
          <a:stretch>
            <a:fillRect/>
          </a:stretch>
        </p:blipFill>
        <p:spPr>
          <a:xfrm>
            <a:off x="482858" y="4364023"/>
            <a:ext cx="2074545" cy="2347595"/>
          </a:xfrm>
          <a:prstGeom prst="rect">
            <a:avLst/>
          </a:prstGeom>
        </p:spPr>
      </p:pic>
      <p:pic>
        <p:nvPicPr>
          <p:cNvPr id="6" name="Picture 5">
            <a:extLst>
              <a:ext uri="{FF2B5EF4-FFF2-40B4-BE49-F238E27FC236}">
                <a16:creationId xmlns:a16="http://schemas.microsoft.com/office/drawing/2014/main" id="{9F09CD5B-B90B-B312-86AB-9B0DCE0F544C}"/>
              </a:ext>
            </a:extLst>
          </p:cNvPr>
          <p:cNvPicPr>
            <a:picLocks noChangeAspect="1"/>
          </p:cNvPicPr>
          <p:nvPr/>
        </p:nvPicPr>
        <p:blipFill>
          <a:blip r:embed="rId3"/>
          <a:stretch>
            <a:fillRect/>
          </a:stretch>
        </p:blipFill>
        <p:spPr>
          <a:xfrm>
            <a:off x="401514" y="1419961"/>
            <a:ext cx="2742902" cy="2244193"/>
          </a:xfrm>
          <a:prstGeom prst="rect">
            <a:avLst/>
          </a:prstGeom>
        </p:spPr>
      </p:pic>
    </p:spTree>
    <p:extLst>
      <p:ext uri="{BB962C8B-B14F-4D97-AF65-F5344CB8AC3E}">
        <p14:creationId xmlns:p14="http://schemas.microsoft.com/office/powerpoint/2010/main" val="1709327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8CFF9-6636-BCB1-5523-FFEF3FC9041B}"/>
              </a:ext>
            </a:extLst>
          </p:cNvPr>
          <p:cNvSpPr txBox="1">
            <a:spLocks/>
          </p:cNvSpPr>
          <p:nvPr/>
        </p:nvSpPr>
        <p:spPr>
          <a:xfrm>
            <a:off x="3126658" y="138074"/>
            <a:ext cx="5201264" cy="72716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Linear Discrimant Analysis</a:t>
            </a:r>
          </a:p>
        </p:txBody>
      </p:sp>
      <p:sp>
        <p:nvSpPr>
          <p:cNvPr id="5" name="TextBox 4">
            <a:extLst>
              <a:ext uri="{FF2B5EF4-FFF2-40B4-BE49-F238E27FC236}">
                <a16:creationId xmlns:a16="http://schemas.microsoft.com/office/drawing/2014/main" id="{EB9AF3AA-20FD-82AF-B30D-F0C49C565C75}"/>
              </a:ext>
            </a:extLst>
          </p:cNvPr>
          <p:cNvSpPr txBox="1"/>
          <p:nvPr/>
        </p:nvSpPr>
        <p:spPr>
          <a:xfrm>
            <a:off x="513449" y="1022555"/>
            <a:ext cx="11333295" cy="1077218"/>
          </a:xfrm>
          <a:prstGeom prst="rect">
            <a:avLst/>
          </a:prstGeom>
          <a:noFill/>
        </p:spPr>
        <p:txBody>
          <a:bodyPr wrap="square" rtlCol="0">
            <a:spAutoFit/>
          </a:bodyPr>
          <a:lstStyle/>
          <a:p>
            <a:r>
              <a:rPr lang="en-US" sz="1600"/>
              <a:t>Continuing the classification theme.  Say we have two distinct categories in some generalized feature vector space.  And we’d like to find some boundary/generalized surface in this space which separates them. To facilitate this, we try to find a new set of orthogonal axes u</a:t>
            </a:r>
            <a:r>
              <a:rPr lang="en-US" sz="1600" baseline="-25000"/>
              <a:t>1,2,3,…,n</a:t>
            </a:r>
            <a:r>
              <a:rPr lang="en-US" sz="1600"/>
              <a:t> along which most, second most, third most, etc., of the variation between the categories occurs.  Once this is found we may be able to exactly demarcate the classes, as in the left picture, or at least do a good approximate job, as on the right.  </a:t>
            </a:r>
          </a:p>
        </p:txBody>
      </p:sp>
      <p:pic>
        <p:nvPicPr>
          <p:cNvPr id="6" name="Picture 5">
            <a:extLst>
              <a:ext uri="{FF2B5EF4-FFF2-40B4-BE49-F238E27FC236}">
                <a16:creationId xmlns:a16="http://schemas.microsoft.com/office/drawing/2014/main" id="{77C0D935-D730-4104-F8AD-187E3D6D12BA}"/>
              </a:ext>
            </a:extLst>
          </p:cNvPr>
          <p:cNvPicPr>
            <a:picLocks noChangeAspect="1"/>
          </p:cNvPicPr>
          <p:nvPr/>
        </p:nvPicPr>
        <p:blipFill>
          <a:blip r:embed="rId2"/>
          <a:stretch>
            <a:fillRect/>
          </a:stretch>
        </p:blipFill>
        <p:spPr>
          <a:xfrm>
            <a:off x="513449" y="2234260"/>
            <a:ext cx="5993810" cy="2147888"/>
          </a:xfrm>
          <a:prstGeom prst="rect">
            <a:avLst/>
          </a:prstGeom>
        </p:spPr>
      </p:pic>
      <p:sp>
        <p:nvSpPr>
          <p:cNvPr id="7" name="TextBox 6">
            <a:extLst>
              <a:ext uri="{FF2B5EF4-FFF2-40B4-BE49-F238E27FC236}">
                <a16:creationId xmlns:a16="http://schemas.microsoft.com/office/drawing/2014/main" id="{8A09FC49-FA24-573A-650F-2BB2BF5E49CC}"/>
              </a:ext>
            </a:extLst>
          </p:cNvPr>
          <p:cNvSpPr txBox="1"/>
          <p:nvPr/>
        </p:nvSpPr>
        <p:spPr>
          <a:xfrm>
            <a:off x="513449" y="4441675"/>
            <a:ext cx="4520667" cy="338554"/>
          </a:xfrm>
          <a:prstGeom prst="rect">
            <a:avLst/>
          </a:prstGeom>
          <a:noFill/>
        </p:spPr>
        <p:txBody>
          <a:bodyPr wrap="square" rtlCol="0">
            <a:spAutoFit/>
          </a:bodyPr>
          <a:lstStyle/>
          <a:p>
            <a:r>
              <a:rPr lang="en-US" sz="1600"/>
              <a:t>So looks like we will want to minimize the following </a:t>
            </a:r>
          </a:p>
        </p:txBody>
      </p:sp>
      <p:graphicFrame>
        <p:nvGraphicFramePr>
          <p:cNvPr id="8" name="Object 7">
            <a:extLst>
              <a:ext uri="{FF2B5EF4-FFF2-40B4-BE49-F238E27FC236}">
                <a16:creationId xmlns:a16="http://schemas.microsoft.com/office/drawing/2014/main" id="{2A5FFA7A-011D-9895-EF5F-568838C6CAB4}"/>
              </a:ext>
            </a:extLst>
          </p:cNvPr>
          <p:cNvGraphicFramePr>
            <a:graphicFrameLocks noChangeAspect="1"/>
          </p:cNvGraphicFramePr>
          <p:nvPr/>
        </p:nvGraphicFramePr>
        <p:xfrm>
          <a:off x="587375" y="4895360"/>
          <a:ext cx="1373188" cy="633413"/>
        </p:xfrm>
        <a:graphic>
          <a:graphicData uri="http://schemas.openxmlformats.org/presentationml/2006/ole">
            <mc:AlternateContent xmlns:mc="http://schemas.openxmlformats.org/markup-compatibility/2006">
              <mc:Choice xmlns:v="urn:schemas-microsoft-com:vml" Requires="v">
                <p:oleObj name="Equation" r:id="rId3" imgW="990360" imgH="457200" progId="Equation.DSMT4">
                  <p:embed/>
                </p:oleObj>
              </mc:Choice>
              <mc:Fallback>
                <p:oleObj name="Equation" r:id="rId3" imgW="990360" imgH="457200" progId="Equation.DSMT4">
                  <p:embed/>
                  <p:pic>
                    <p:nvPicPr>
                      <p:cNvPr id="8" name="Object 7">
                        <a:extLst>
                          <a:ext uri="{FF2B5EF4-FFF2-40B4-BE49-F238E27FC236}">
                            <a16:creationId xmlns:a16="http://schemas.microsoft.com/office/drawing/2014/main" id="{2A5FFA7A-011D-9895-EF5F-568838C6CAB4}"/>
                          </a:ext>
                        </a:extLst>
                      </p:cNvPr>
                      <p:cNvPicPr/>
                      <p:nvPr/>
                    </p:nvPicPr>
                    <p:blipFill>
                      <a:blip r:embed="rId4"/>
                      <a:stretch>
                        <a:fillRect/>
                      </a:stretch>
                    </p:blipFill>
                    <p:spPr>
                      <a:xfrm>
                        <a:off x="587375" y="4895360"/>
                        <a:ext cx="1373188" cy="633413"/>
                      </a:xfrm>
                      <a:prstGeom prst="rect">
                        <a:avLst/>
                      </a:prstGeom>
                      <a:solidFill>
                        <a:srgbClr val="00B0F0">
                          <a:alpha val="41000"/>
                        </a:srgbClr>
                      </a:solidFill>
                    </p:spPr>
                  </p:pic>
                </p:oleObj>
              </mc:Fallback>
            </mc:AlternateContent>
          </a:graphicData>
        </a:graphic>
      </p:graphicFrame>
      <p:graphicFrame>
        <p:nvGraphicFramePr>
          <p:cNvPr id="9" name="Object 8">
            <a:extLst>
              <a:ext uri="{FF2B5EF4-FFF2-40B4-BE49-F238E27FC236}">
                <a16:creationId xmlns:a16="http://schemas.microsoft.com/office/drawing/2014/main" id="{D3989AE3-928F-795C-2A3E-2EE876DBCE07}"/>
              </a:ext>
            </a:extLst>
          </p:cNvPr>
          <p:cNvGraphicFramePr>
            <a:graphicFrameLocks noChangeAspect="1"/>
          </p:cNvGraphicFramePr>
          <p:nvPr/>
        </p:nvGraphicFramePr>
        <p:xfrm>
          <a:off x="3866069" y="4932432"/>
          <a:ext cx="2641190" cy="1880169"/>
        </p:xfrm>
        <a:graphic>
          <a:graphicData uri="http://schemas.openxmlformats.org/presentationml/2006/ole">
            <mc:AlternateContent xmlns:mc="http://schemas.openxmlformats.org/markup-compatibility/2006">
              <mc:Choice xmlns:v="urn:schemas-microsoft-com:vml" Requires="v">
                <p:oleObj name="Equation" r:id="rId5" imgW="2247840" imgH="1600200" progId="Equation.DSMT4">
                  <p:embed/>
                </p:oleObj>
              </mc:Choice>
              <mc:Fallback>
                <p:oleObj name="Equation" r:id="rId5" imgW="2247840" imgH="1600200" progId="Equation.DSMT4">
                  <p:embed/>
                  <p:pic>
                    <p:nvPicPr>
                      <p:cNvPr id="9" name="Object 8">
                        <a:extLst>
                          <a:ext uri="{FF2B5EF4-FFF2-40B4-BE49-F238E27FC236}">
                            <a16:creationId xmlns:a16="http://schemas.microsoft.com/office/drawing/2014/main" id="{D3989AE3-928F-795C-2A3E-2EE876DBCE07}"/>
                          </a:ext>
                        </a:extLst>
                      </p:cNvPr>
                      <p:cNvPicPr/>
                      <p:nvPr/>
                    </p:nvPicPr>
                    <p:blipFill>
                      <a:blip r:embed="rId6"/>
                      <a:stretch>
                        <a:fillRect/>
                      </a:stretch>
                    </p:blipFill>
                    <p:spPr>
                      <a:xfrm>
                        <a:off x="3866069" y="4932432"/>
                        <a:ext cx="2641190" cy="1880169"/>
                      </a:xfrm>
                      <a:prstGeom prst="rect">
                        <a:avLst/>
                      </a:prstGeom>
                      <a:solidFill>
                        <a:srgbClr val="00B0F0">
                          <a:alpha val="42000"/>
                        </a:srgbClr>
                      </a:solidFill>
                    </p:spPr>
                  </p:pic>
                </p:oleObj>
              </mc:Fallback>
            </mc:AlternateContent>
          </a:graphicData>
        </a:graphic>
      </p:graphicFrame>
      <p:sp>
        <p:nvSpPr>
          <p:cNvPr id="10" name="TextBox 9">
            <a:extLst>
              <a:ext uri="{FF2B5EF4-FFF2-40B4-BE49-F238E27FC236}">
                <a16:creationId xmlns:a16="http://schemas.microsoft.com/office/drawing/2014/main" id="{C7725211-8E86-28D5-3A3A-275EDBE6194B}"/>
              </a:ext>
            </a:extLst>
          </p:cNvPr>
          <p:cNvSpPr txBox="1"/>
          <p:nvPr/>
        </p:nvSpPr>
        <p:spPr>
          <a:xfrm>
            <a:off x="2422244" y="4968717"/>
            <a:ext cx="1373188" cy="338554"/>
          </a:xfrm>
          <a:prstGeom prst="rect">
            <a:avLst/>
          </a:prstGeom>
          <a:noFill/>
        </p:spPr>
        <p:txBody>
          <a:bodyPr wrap="square" rtlCol="0">
            <a:spAutoFit/>
          </a:bodyPr>
          <a:lstStyle/>
          <a:p>
            <a:r>
              <a:rPr lang="en-US" sz="1600"/>
              <a:t>where</a:t>
            </a:r>
            <a:endParaRPr lang="en-US" sz="2000"/>
          </a:p>
        </p:txBody>
      </p:sp>
      <p:sp>
        <p:nvSpPr>
          <p:cNvPr id="11" name="TextBox 10">
            <a:extLst>
              <a:ext uri="{FF2B5EF4-FFF2-40B4-BE49-F238E27FC236}">
                <a16:creationId xmlns:a16="http://schemas.microsoft.com/office/drawing/2014/main" id="{F8F4D3E0-708B-6E4C-92CA-9F6998C9EEBF}"/>
              </a:ext>
            </a:extLst>
          </p:cNvPr>
          <p:cNvSpPr txBox="1"/>
          <p:nvPr/>
        </p:nvSpPr>
        <p:spPr>
          <a:xfrm>
            <a:off x="6912078" y="4968717"/>
            <a:ext cx="4404851" cy="1815882"/>
          </a:xfrm>
          <a:prstGeom prst="rect">
            <a:avLst/>
          </a:prstGeom>
          <a:noFill/>
        </p:spPr>
        <p:txBody>
          <a:bodyPr wrap="square" rtlCol="0">
            <a:spAutoFit/>
          </a:bodyPr>
          <a:lstStyle/>
          <a:p>
            <a:r>
              <a:rPr lang="en-US" sz="1600"/>
              <a:t>minimizing Z</a:t>
            </a:r>
            <a:r>
              <a:rPr lang="en-US" sz="1600" baseline="-25000"/>
              <a:t>u</a:t>
            </a:r>
            <a:r>
              <a:rPr lang="en-US" sz="1600"/>
              <a:t> w/r to u, subject to normalization constraint should give us an eigenvalue problem, like with PCA.  So diagonalizing the resulting matrix will give us the new axes = eigenvectors, and variations along those axes = eigenvalues.  Largest eigenvalue and eigenvector corresponds to u</a:t>
            </a:r>
            <a:r>
              <a:rPr lang="en-US" sz="1600" baseline="-25000"/>
              <a:t>1</a:t>
            </a:r>
            <a:r>
              <a:rPr lang="en-US" sz="1600"/>
              <a:t>, next largest to u</a:t>
            </a:r>
            <a:r>
              <a:rPr lang="en-US" sz="1600" baseline="-25000"/>
              <a:t>2</a:t>
            </a:r>
            <a:r>
              <a:rPr lang="en-US" sz="1600"/>
              <a:t>, etc.</a:t>
            </a:r>
          </a:p>
        </p:txBody>
      </p:sp>
    </p:spTree>
    <p:extLst>
      <p:ext uri="{BB962C8B-B14F-4D97-AF65-F5344CB8AC3E}">
        <p14:creationId xmlns:p14="http://schemas.microsoft.com/office/powerpoint/2010/main" val="3081294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765754" y="202105"/>
            <a:ext cx="356911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NN Classification</a:t>
            </a:r>
          </a:p>
        </p:txBody>
      </p:sp>
      <p:sp>
        <p:nvSpPr>
          <p:cNvPr id="2" name="TextBox 1">
            <a:extLst>
              <a:ext uri="{FF2B5EF4-FFF2-40B4-BE49-F238E27FC236}">
                <a16:creationId xmlns:a16="http://schemas.microsoft.com/office/drawing/2014/main" id="{FCE6359F-4F64-4505-A440-07D7FFF4092D}"/>
              </a:ext>
            </a:extLst>
          </p:cNvPr>
          <p:cNvSpPr txBox="1"/>
          <p:nvPr/>
        </p:nvSpPr>
        <p:spPr>
          <a:xfrm>
            <a:off x="239273" y="1332366"/>
            <a:ext cx="1085151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prstClr val="black"/>
                </a:solidFill>
                <a:latin typeface="Calibri" panose="020F0502020204030204"/>
              </a:rPr>
              <a:t>Now say we know how many clusters there are supposed to be.  And we want to put all of our objects into clusters.  Perhaps for the purpose of identifying a new animal by means of its own feature vector.  </a:t>
            </a: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BA4504AD-F2DF-48EF-92EA-F0AF60706F66}"/>
              </a:ext>
            </a:extLst>
          </p:cNvPr>
          <p:cNvSpPr txBox="1"/>
          <p:nvPr/>
        </p:nvSpPr>
        <p:spPr>
          <a:xfrm>
            <a:off x="6440459" y="2423338"/>
            <a:ext cx="5507115"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rPr>
              <a:t>Nearest Neighbor Approach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One way is to interpret the feature vector as a literal vector, i.e., point in some D-dimensional space, and calculate its ‘distance’, i.e. magnitude of its literal displacement vector from all other animals.  And then whatever the label of the ‘closest’ animal is, we would choose that as the label of our mystery animal.  This is the NN (nearest neighbor) approach.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err="1">
                <a:ln>
                  <a:noFill/>
                </a:ln>
                <a:solidFill>
                  <a:prstClr val="black"/>
                </a:solidFill>
                <a:effectLst/>
                <a:uLnTx/>
                <a:uFillTx/>
                <a:latin typeface="Calibri" panose="020F0502020204030204"/>
                <a:ea typeface="+mn-ea"/>
                <a:cs typeface="+mn-cs"/>
              </a:rPr>
              <a:t>kNearest</a:t>
            </a: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rPr>
              <a:t> Neighbor Approach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Another option is the </a:t>
            </a:r>
            <a:r>
              <a:rPr kumimoji="0" lang="en-US" sz="1400" b="0" i="0" u="none" strike="noStrike" kern="1200" cap="none" spc="0" normalizeH="0" baseline="0" noProof="0" err="1">
                <a:ln>
                  <a:noFill/>
                </a:ln>
                <a:solidFill>
                  <a:prstClr val="black"/>
                </a:solidFill>
                <a:effectLst/>
                <a:uLnTx/>
                <a:uFillTx/>
                <a:latin typeface="Calibri" panose="020F0502020204030204"/>
                <a:ea typeface="+mn-ea"/>
                <a:cs typeface="+mn-cs"/>
              </a:rPr>
              <a:t>kNN</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approach, which finds the labels of the k nearest neighbors, and chooses the label with a plurality of members.  </a:t>
            </a:r>
          </a:p>
        </p:txBody>
      </p:sp>
      <p:pic>
        <p:nvPicPr>
          <p:cNvPr id="6" name="Picture 5">
            <a:extLst>
              <a:ext uri="{FF2B5EF4-FFF2-40B4-BE49-F238E27FC236}">
                <a16:creationId xmlns:a16="http://schemas.microsoft.com/office/drawing/2014/main" id="{E32C1234-B289-4C07-865F-D7525037384B}"/>
              </a:ext>
            </a:extLst>
          </p:cNvPr>
          <p:cNvPicPr>
            <a:picLocks noChangeAspect="1"/>
          </p:cNvPicPr>
          <p:nvPr/>
        </p:nvPicPr>
        <p:blipFill>
          <a:blip r:embed="rId2"/>
          <a:stretch>
            <a:fillRect/>
          </a:stretch>
        </p:blipFill>
        <p:spPr>
          <a:xfrm>
            <a:off x="323084" y="2423338"/>
            <a:ext cx="5221756" cy="2173273"/>
          </a:xfrm>
          <a:prstGeom prst="rect">
            <a:avLst/>
          </a:prstGeom>
        </p:spPr>
      </p:pic>
    </p:spTree>
    <p:extLst>
      <p:ext uri="{BB962C8B-B14F-4D97-AF65-F5344CB8AC3E}">
        <p14:creationId xmlns:p14="http://schemas.microsoft.com/office/powerpoint/2010/main" val="2838438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215147" y="172608"/>
            <a:ext cx="460149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0070C0"/>
                </a:solidFill>
                <a:effectLst/>
                <a:uLnTx/>
                <a:uFillTx/>
                <a:latin typeface="Calibri" panose="020F0502020204030204"/>
                <a:ea typeface="+mn-ea"/>
                <a:cs typeface="+mn-cs"/>
              </a:rPr>
              <a:t>Naïve Bayes Classification</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CE6359F-4F64-4505-A440-07D7FFF4092D}"/>
                  </a:ext>
                </a:extLst>
              </p:cNvPr>
              <p:cNvSpPr txBox="1"/>
              <p:nvPr/>
            </p:nvSpPr>
            <p:spPr>
              <a:xfrm>
                <a:off x="208125" y="1124413"/>
                <a:ext cx="10851513" cy="1082669"/>
              </a:xfrm>
              <a:prstGeom prst="rect">
                <a:avLst/>
              </a:prstGeom>
              <a:noFill/>
            </p:spPr>
            <p:txBody>
              <a:bodyPr wrap="square" rtlCol="0">
                <a:spAutoFit/>
              </a:bodyPr>
              <a:lstStyle/>
              <a:p>
                <a:pPr lvl="0">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So say</a:t>
                </a:r>
                <a:r>
                  <a:rPr lang="en-US" sz="1600">
                    <a:solidFill>
                      <a:prstClr val="black"/>
                    </a:solidFill>
                    <a:latin typeface="Calibri" panose="020F0502020204030204"/>
                  </a:rPr>
                  <a:t> we have our feature vectors all plotted in some d-dimensional space, and we have our labels as well.  We can think of the feature vector as </a:t>
                </a:r>
                <a:r>
                  <a:rPr lang="en-US" sz="1600" b="1">
                    <a:solidFill>
                      <a:prstClr val="black"/>
                    </a:solidFill>
                    <a:latin typeface="Calibri" panose="020F0502020204030204"/>
                  </a:rPr>
                  <a:t>b</a:t>
                </a:r>
                <a:r>
                  <a:rPr lang="en-US" sz="1600">
                    <a:solidFill>
                      <a:prstClr val="black"/>
                    </a:solidFill>
                    <a:latin typeface="Calibri" panose="020F0502020204030204"/>
                  </a:rPr>
                  <a:t> = (b</a:t>
                </a:r>
                <a:r>
                  <a:rPr lang="en-US" sz="1600" baseline="-25000">
                    <a:solidFill>
                      <a:prstClr val="black"/>
                    </a:solidFill>
                    <a:latin typeface="Calibri" panose="020F0502020204030204"/>
                  </a:rPr>
                  <a:t>1</a:t>
                </a:r>
                <a:r>
                  <a:rPr lang="en-US" sz="1600">
                    <a:solidFill>
                      <a:prstClr val="black"/>
                    </a:solidFill>
                    <a:latin typeface="Calibri" panose="020F0502020204030204"/>
                  </a:rPr>
                  <a:t>, b</a:t>
                </a:r>
                <a:r>
                  <a:rPr lang="en-US" sz="1600" baseline="-25000">
                    <a:solidFill>
                      <a:prstClr val="black"/>
                    </a:solidFill>
                    <a:latin typeface="Calibri" panose="020F0502020204030204"/>
                  </a:rPr>
                  <a:t>2</a:t>
                </a:r>
                <a:r>
                  <a:rPr lang="en-US" sz="1600">
                    <a:solidFill>
                      <a:prstClr val="black"/>
                    </a:solidFill>
                    <a:latin typeface="Calibri" panose="020F0502020204030204"/>
                  </a:rPr>
                  <a:t>, …, b</a:t>
                </a:r>
                <a:r>
                  <a:rPr lang="en-US" sz="1600" baseline="-25000">
                    <a:solidFill>
                      <a:prstClr val="black"/>
                    </a:solidFill>
                    <a:latin typeface="Calibri" panose="020F0502020204030204"/>
                  </a:rPr>
                  <a:t>d</a:t>
                </a:r>
                <a:r>
                  <a:rPr lang="en-US" sz="1600">
                    <a:solidFill>
                      <a:prstClr val="black"/>
                    </a:solidFill>
                    <a:latin typeface="Calibri" panose="020F0502020204030204"/>
                  </a:rPr>
                  <a:t>), where the b</a:t>
                </a:r>
                <a:r>
                  <a:rPr lang="en-US" sz="1600" baseline="-25000">
                    <a:solidFill>
                      <a:prstClr val="black"/>
                    </a:solidFill>
                    <a:latin typeface="Calibri" panose="020F0502020204030204"/>
                  </a:rPr>
                  <a:t>k</a:t>
                </a:r>
                <a:r>
                  <a:rPr lang="en-US" sz="1600">
                    <a:solidFill>
                      <a:prstClr val="black"/>
                    </a:solidFill>
                    <a:latin typeface="Calibri" panose="020F0502020204030204"/>
                  </a:rPr>
                  <a:t> are events which can take different values.  One possibility is they take on binary values b</a:t>
                </a:r>
                <a:r>
                  <a:rPr lang="en-US" sz="1600" baseline="-25000">
                    <a:solidFill>
                      <a:prstClr val="black"/>
                    </a:solidFill>
                    <a:latin typeface="Calibri" panose="020F0502020204030204"/>
                  </a:rPr>
                  <a:t>k</a:t>
                </a:r>
                <a:r>
                  <a:rPr lang="en-US" sz="1600">
                    <a:solidFill>
                      <a:prstClr val="black"/>
                    </a:solidFill>
                    <a:latin typeface="Calibri" panose="020F0502020204030204"/>
                  </a:rPr>
                  <a:t> = 1 for some subset of points, and b</a:t>
                </a:r>
                <a:r>
                  <a:rPr lang="en-US" sz="1600" baseline="-25000">
                    <a:solidFill>
                      <a:prstClr val="black"/>
                    </a:solidFill>
                    <a:latin typeface="Calibri" panose="020F0502020204030204"/>
                  </a:rPr>
                  <a:t>k</a:t>
                </a:r>
                <a:r>
                  <a:rPr lang="en-US" sz="1600">
                    <a:solidFill>
                      <a:prstClr val="black"/>
                    </a:solidFill>
                    <a:latin typeface="Calibri" panose="020F0502020204030204"/>
                  </a:rPr>
                  <a:t> = 0 (same thing as </a:t>
                </a:r>
                <a14:m>
                  <m:oMath xmlns:m="http://schemas.openxmlformats.org/officeDocument/2006/math">
                    <m:acc>
                      <m:accPr>
                        <m:chr m:val="̅"/>
                        <m:ctrlPr>
                          <a:rPr lang="en-US" sz="1600" i="1" smtClean="0">
                            <a:solidFill>
                              <a:prstClr val="black"/>
                            </a:solidFill>
                            <a:latin typeface="Cambria Math" panose="02040503050406030204" pitchFamily="18" charset="0"/>
                          </a:rPr>
                        </m:ctrlPr>
                      </m:accPr>
                      <m:e>
                        <m:r>
                          <a:rPr lang="en-US" sz="1600" i="1">
                            <a:solidFill>
                              <a:prstClr val="black"/>
                            </a:solidFill>
                            <a:latin typeface="Cambria Math" panose="02040503050406030204" pitchFamily="18" charset="0"/>
                          </a:rPr>
                          <m:t>𝑏</m:t>
                        </m:r>
                      </m:e>
                    </m:acc>
                  </m:oMath>
                </a14:m>
                <a:r>
                  <a:rPr lang="en-US" sz="1600" baseline="-25000">
                    <a:solidFill>
                      <a:prstClr val="black"/>
                    </a:solidFill>
                    <a:latin typeface="Calibri" panose="020F0502020204030204"/>
                  </a:rPr>
                  <a:t>1</a:t>
                </a:r>
                <a:r>
                  <a:rPr lang="en-US" sz="1600">
                    <a:solidFill>
                      <a:prstClr val="black"/>
                    </a:solidFill>
                    <a:latin typeface="Calibri" panose="020F0502020204030204"/>
                  </a:rPr>
                  <a:t>) for the rest of them.  Another possibility is that the events b</a:t>
                </a:r>
                <a:r>
                  <a:rPr lang="en-US" sz="1600" baseline="-25000">
                    <a:solidFill>
                      <a:prstClr val="black"/>
                    </a:solidFill>
                    <a:latin typeface="Calibri" panose="020F0502020204030204"/>
                  </a:rPr>
                  <a:t>k</a:t>
                </a:r>
                <a:r>
                  <a:rPr lang="en-US" sz="1600">
                    <a:solidFill>
                      <a:prstClr val="black"/>
                    </a:solidFill>
                    <a:latin typeface="Calibri" panose="020F0502020204030204"/>
                  </a:rPr>
                  <a:t> can take on different discrete values b</a:t>
                </a:r>
                <a:r>
                  <a:rPr lang="en-US" sz="1600" baseline="-25000">
                    <a:solidFill>
                      <a:prstClr val="black"/>
                    </a:solidFill>
                    <a:latin typeface="Calibri" panose="020F0502020204030204"/>
                  </a:rPr>
                  <a:t>k</a:t>
                </a:r>
                <a:r>
                  <a:rPr lang="en-US" sz="1600">
                    <a:solidFill>
                      <a:prstClr val="black"/>
                    </a:solidFill>
                    <a:latin typeface="Calibri" panose="020F0502020204030204"/>
                  </a:rPr>
                  <a:t> = 0, 1, 2, 3, etc. , or basically one value for every point in feature space.  Whatever.  </a:t>
                </a: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2" name="TextBox 1">
                <a:extLst>
                  <a:ext uri="{FF2B5EF4-FFF2-40B4-BE49-F238E27FC236}">
                    <a16:creationId xmlns:a16="http://schemas.microsoft.com/office/drawing/2014/main" id="{FCE6359F-4F64-4505-A440-07D7FFF4092D}"/>
                  </a:ext>
                </a:extLst>
              </p:cNvPr>
              <p:cNvSpPr txBox="1">
                <a:spLocks noRot="1" noChangeAspect="1" noMove="1" noResize="1" noEditPoints="1" noAdjustHandles="1" noChangeArrowheads="1" noChangeShapeType="1" noTextEdit="1"/>
              </p:cNvSpPr>
              <p:nvPr/>
            </p:nvSpPr>
            <p:spPr>
              <a:xfrm>
                <a:off x="208125" y="1124413"/>
                <a:ext cx="10851513" cy="1082669"/>
              </a:xfrm>
              <a:prstGeom prst="rect">
                <a:avLst/>
              </a:prstGeom>
              <a:blipFill>
                <a:blip r:embed="rId2"/>
                <a:stretch>
                  <a:fillRect l="-281" t="-1685" r="-449" b="-6180"/>
                </a:stretch>
              </a:blipFill>
            </p:spPr>
            <p:txBody>
              <a:bodyPr/>
              <a:lstStyle/>
              <a:p>
                <a:r>
                  <a:rPr lang="en-US">
                    <a:noFill/>
                  </a:rPr>
                  <a:t> </a:t>
                </a:r>
              </a:p>
            </p:txBody>
          </p:sp>
        </mc:Fallback>
      </mc:AlternateContent>
      <p:pic>
        <p:nvPicPr>
          <p:cNvPr id="4" name="Picture 3" descr="Diagram&#10;&#10;Description automatically generated with low confidence">
            <a:extLst>
              <a:ext uri="{FF2B5EF4-FFF2-40B4-BE49-F238E27FC236}">
                <a16:creationId xmlns:a16="http://schemas.microsoft.com/office/drawing/2014/main" id="{C2C67CC3-5348-C358-A93B-02918B6649DE}"/>
              </a:ext>
            </a:extLst>
          </p:cNvPr>
          <p:cNvPicPr>
            <a:picLocks noChangeAspect="1"/>
          </p:cNvPicPr>
          <p:nvPr/>
        </p:nvPicPr>
        <p:blipFill>
          <a:blip r:embed="rId3"/>
          <a:stretch>
            <a:fillRect/>
          </a:stretch>
        </p:blipFill>
        <p:spPr>
          <a:xfrm>
            <a:off x="315471" y="2499000"/>
            <a:ext cx="3066825" cy="2241028"/>
          </a:xfrm>
          <a:prstGeom prst="rect">
            <a:avLst/>
          </a:prstGeom>
        </p:spPr>
      </p:pic>
      <p:sp>
        <p:nvSpPr>
          <p:cNvPr id="5" name="TextBox 4">
            <a:extLst>
              <a:ext uri="{FF2B5EF4-FFF2-40B4-BE49-F238E27FC236}">
                <a16:creationId xmlns:a16="http://schemas.microsoft.com/office/drawing/2014/main" id="{46F3124D-BFB5-F705-B47F-4ACB84621DD1}"/>
              </a:ext>
            </a:extLst>
          </p:cNvPr>
          <p:cNvSpPr txBox="1"/>
          <p:nvPr/>
        </p:nvSpPr>
        <p:spPr>
          <a:xfrm>
            <a:off x="3637935" y="2389446"/>
            <a:ext cx="6390968" cy="830997"/>
          </a:xfrm>
          <a:prstGeom prst="rect">
            <a:avLst/>
          </a:prstGeom>
          <a:noFill/>
        </p:spPr>
        <p:txBody>
          <a:bodyPr wrap="square" rtlCol="0">
            <a:spAutoFit/>
          </a:bodyPr>
          <a:lstStyle/>
          <a:p>
            <a:r>
              <a:rPr lang="en-US" sz="1600"/>
              <a:t>And then we have our feature vector labels a</a:t>
            </a:r>
            <a:r>
              <a:rPr lang="en-US" sz="1600" baseline="-25000"/>
              <a:t>j</a:t>
            </a:r>
            <a:r>
              <a:rPr lang="en-US" sz="1600"/>
              <a:t>.  Given some random feature vector </a:t>
            </a:r>
            <a:r>
              <a:rPr lang="en-US" sz="1600" b="1"/>
              <a:t>b</a:t>
            </a:r>
            <a:r>
              <a:rPr lang="en-US" sz="1600"/>
              <a:t>*, we can use Baye’s theorem to get the probability it lies in one a</a:t>
            </a:r>
            <a:r>
              <a:rPr lang="en-US" sz="1600" baseline="-25000"/>
              <a:t>j</a:t>
            </a:r>
            <a:r>
              <a:rPr lang="en-US" sz="1600"/>
              <a:t> or the other.  This is:</a:t>
            </a:r>
          </a:p>
        </p:txBody>
      </p:sp>
      <p:graphicFrame>
        <p:nvGraphicFramePr>
          <p:cNvPr id="7" name="Object 6">
            <a:extLst>
              <a:ext uri="{FF2B5EF4-FFF2-40B4-BE49-F238E27FC236}">
                <a16:creationId xmlns:a16="http://schemas.microsoft.com/office/drawing/2014/main" id="{73094A83-DE64-834F-80AB-8B13C4E761C1}"/>
              </a:ext>
            </a:extLst>
          </p:cNvPr>
          <p:cNvGraphicFramePr>
            <a:graphicFrameLocks noChangeAspect="1"/>
          </p:cNvGraphicFramePr>
          <p:nvPr>
            <p:extLst>
              <p:ext uri="{D42A27DB-BD31-4B8C-83A1-F6EECF244321}">
                <p14:modId xmlns:p14="http://schemas.microsoft.com/office/powerpoint/2010/main" val="3724847051"/>
              </p:ext>
            </p:extLst>
          </p:nvPr>
        </p:nvGraphicFramePr>
        <p:xfrm>
          <a:off x="3756537" y="3410583"/>
          <a:ext cx="6684973" cy="830997"/>
        </p:xfrm>
        <a:graphic>
          <a:graphicData uri="http://schemas.openxmlformats.org/presentationml/2006/ole">
            <mc:AlternateContent xmlns:mc="http://schemas.openxmlformats.org/markup-compatibility/2006">
              <mc:Choice xmlns:v="urn:schemas-microsoft-com:vml" Requires="v">
                <p:oleObj name="Equation" r:id="rId4" imgW="4303247" imgH="534285" progId="Equation.DSMT4">
                  <p:embed/>
                </p:oleObj>
              </mc:Choice>
              <mc:Fallback>
                <p:oleObj name="Equation" r:id="rId4" imgW="4303247" imgH="534285" progId="Equation.DSMT4">
                  <p:embed/>
                  <p:pic>
                    <p:nvPicPr>
                      <p:cNvPr id="0" name=""/>
                      <p:cNvPicPr/>
                      <p:nvPr/>
                    </p:nvPicPr>
                    <p:blipFill>
                      <a:blip r:embed="rId5"/>
                      <a:stretch>
                        <a:fillRect/>
                      </a:stretch>
                    </p:blipFill>
                    <p:spPr>
                      <a:xfrm>
                        <a:off x="3756537" y="3410583"/>
                        <a:ext cx="6684973" cy="830997"/>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0C1DB086-45CD-22EA-511B-2C75115A1344}"/>
              </a:ext>
            </a:extLst>
          </p:cNvPr>
          <p:cNvSpPr txBox="1"/>
          <p:nvPr/>
        </p:nvSpPr>
        <p:spPr>
          <a:xfrm>
            <a:off x="3637935" y="4423944"/>
            <a:ext cx="6390968" cy="830997"/>
          </a:xfrm>
          <a:prstGeom prst="rect">
            <a:avLst/>
          </a:prstGeom>
          <a:noFill/>
        </p:spPr>
        <p:txBody>
          <a:bodyPr wrap="square" rtlCol="0">
            <a:spAutoFit/>
          </a:bodyPr>
          <a:lstStyle/>
          <a:p>
            <a:r>
              <a:rPr lang="en-US" sz="1600"/>
              <a:t>Note that if we’re only interested in working out which a</a:t>
            </a:r>
            <a:r>
              <a:rPr lang="en-US" sz="1600" baseline="-25000"/>
              <a:t>j</a:t>
            </a:r>
            <a:r>
              <a:rPr lang="en-US" sz="1600"/>
              <a:t> is more likely, we don’t need to calculate the denominator, as this will be the same for all P(a</a:t>
            </a:r>
            <a:r>
              <a:rPr lang="en-US" sz="1600" baseline="-25000"/>
              <a:t>i</a:t>
            </a:r>
            <a:r>
              <a:rPr lang="en-US" sz="1600"/>
              <a:t>|E(</a:t>
            </a:r>
            <a:r>
              <a:rPr lang="en-US" sz="1600" b="1"/>
              <a:t>b</a:t>
            </a:r>
            <a:r>
              <a:rPr lang="en-US" sz="1600"/>
              <a:t>)) calculations.  So we only need to compare:</a:t>
            </a:r>
          </a:p>
        </p:txBody>
      </p:sp>
      <p:graphicFrame>
        <p:nvGraphicFramePr>
          <p:cNvPr id="9" name="Object 8">
            <a:extLst>
              <a:ext uri="{FF2B5EF4-FFF2-40B4-BE49-F238E27FC236}">
                <a16:creationId xmlns:a16="http://schemas.microsoft.com/office/drawing/2014/main" id="{739A7CD5-C68E-9B56-1BAB-849C284F7BA2}"/>
              </a:ext>
            </a:extLst>
          </p:cNvPr>
          <p:cNvGraphicFramePr>
            <a:graphicFrameLocks noChangeAspect="1"/>
          </p:cNvGraphicFramePr>
          <p:nvPr>
            <p:extLst>
              <p:ext uri="{D42A27DB-BD31-4B8C-83A1-F6EECF244321}">
                <p14:modId xmlns:p14="http://schemas.microsoft.com/office/powerpoint/2010/main" val="1801898924"/>
              </p:ext>
            </p:extLst>
          </p:nvPr>
        </p:nvGraphicFramePr>
        <p:xfrm>
          <a:off x="3756537" y="5389524"/>
          <a:ext cx="1552474" cy="328759"/>
        </p:xfrm>
        <a:graphic>
          <a:graphicData uri="http://schemas.openxmlformats.org/presentationml/2006/ole">
            <mc:AlternateContent xmlns:mc="http://schemas.openxmlformats.org/markup-compatibility/2006">
              <mc:Choice xmlns:v="urn:schemas-microsoft-com:vml" Requires="v">
                <p:oleObj name="Equation" r:id="rId6" imgW="1079280" imgH="228600" progId="Equation.DSMT4">
                  <p:embed/>
                </p:oleObj>
              </mc:Choice>
              <mc:Fallback>
                <p:oleObj name="Equation" r:id="rId6" imgW="1079280" imgH="228600" progId="Equation.DSMT4">
                  <p:embed/>
                  <p:pic>
                    <p:nvPicPr>
                      <p:cNvPr id="0" name=""/>
                      <p:cNvPicPr/>
                      <p:nvPr/>
                    </p:nvPicPr>
                    <p:blipFill>
                      <a:blip r:embed="rId7"/>
                      <a:stretch>
                        <a:fillRect/>
                      </a:stretch>
                    </p:blipFill>
                    <p:spPr>
                      <a:xfrm>
                        <a:off x="3756537" y="5389524"/>
                        <a:ext cx="1552474" cy="328759"/>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C36E673B-E18D-2790-0991-1B9649C461DA}"/>
              </a:ext>
            </a:extLst>
          </p:cNvPr>
          <p:cNvSpPr txBox="1"/>
          <p:nvPr/>
        </p:nvSpPr>
        <p:spPr>
          <a:xfrm>
            <a:off x="3637936" y="5972801"/>
            <a:ext cx="8150942" cy="584775"/>
          </a:xfrm>
          <a:prstGeom prst="rect">
            <a:avLst/>
          </a:prstGeom>
          <a:noFill/>
        </p:spPr>
        <p:txBody>
          <a:bodyPr wrap="square" rtlCol="0">
            <a:spAutoFit/>
          </a:bodyPr>
          <a:lstStyle/>
          <a:p>
            <a:r>
              <a:rPr lang="en-US" sz="1600"/>
              <a:t>Whichever a</a:t>
            </a:r>
            <a:r>
              <a:rPr lang="en-US" sz="1600" baseline="-25000"/>
              <a:t>i</a:t>
            </a:r>
            <a:r>
              <a:rPr lang="en-US" sz="1600"/>
              <a:t> has the highest value wins.  Baye’s classification scheme is probably preferred when there is significant overlap between clusters so that clear boundaries can’t be drawn?</a:t>
            </a:r>
          </a:p>
        </p:txBody>
      </p:sp>
    </p:spTree>
    <p:extLst>
      <p:ext uri="{BB962C8B-B14F-4D97-AF65-F5344CB8AC3E}">
        <p14:creationId xmlns:p14="http://schemas.microsoft.com/office/powerpoint/2010/main" val="1570221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90" y="908412"/>
            <a:ext cx="11184525" cy="830997"/>
          </a:xfrm>
          <a:prstGeom prst="rect">
            <a:avLst/>
          </a:prstGeom>
          <a:noFill/>
        </p:spPr>
        <p:txBody>
          <a:bodyPr wrap="square" rtlCol="0">
            <a:spAutoFit/>
          </a:bodyPr>
          <a:lstStyle/>
          <a:p>
            <a:r>
              <a:rPr lang="en-US" sz="1600"/>
              <a:t>Say we propose a random variable Y</a:t>
            </a:r>
            <a:r>
              <a:rPr lang="en-US" sz="1600" baseline="-25000"/>
              <a:t>i</a:t>
            </a:r>
            <a:r>
              <a:rPr lang="en-US" sz="1600"/>
              <a:t> = {1 if event occurs/is true, 0 if not} is correlated with an independent non-random variable x</a:t>
            </a:r>
            <a:r>
              <a:rPr lang="en-US" sz="1600" baseline="-25000"/>
              <a:t>i</a:t>
            </a:r>
            <a:r>
              <a:rPr lang="en-US" sz="1600"/>
              <a:t>.  We can try to fit this random variable with a logistic regression f(x), which gives the probability that event occurred when x is in the neighborhood of, well, x.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871017" y="133014"/>
            <a:ext cx="6021055" cy="584775"/>
          </a:xfrm>
          <a:prstGeom prst="rect">
            <a:avLst/>
          </a:prstGeom>
          <a:noFill/>
        </p:spPr>
        <p:txBody>
          <a:bodyPr wrap="square" rtlCol="0">
            <a:spAutoFit/>
          </a:bodyPr>
          <a:lstStyle/>
          <a:p>
            <a:r>
              <a:rPr lang="en-US" sz="3200" b="1" u="sng">
                <a:solidFill>
                  <a:srgbClr val="FF0000"/>
                </a:solidFill>
              </a:rPr>
              <a:t>Logistic Classification (univariable)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356842" y="1839032"/>
          <a:ext cx="4746487" cy="624649"/>
        </p:xfrm>
        <a:graphic>
          <a:graphicData uri="http://schemas.openxmlformats.org/presentationml/2006/ole">
            <mc:AlternateContent xmlns:mc="http://schemas.openxmlformats.org/markup-compatibility/2006">
              <mc:Choice xmlns:v="urn:schemas-microsoft-com:vml" Requires="v">
                <p:oleObj name="Equation" r:id="rId2" imgW="2997000" imgH="393480" progId="Equation.DSMT4">
                  <p:embed/>
                </p:oleObj>
              </mc:Choice>
              <mc:Fallback>
                <p:oleObj name="Equation" r:id="rId2" imgW="2997000" imgH="393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356842" y="1839032"/>
                        <a:ext cx="4746487" cy="624649"/>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250390" y="2647971"/>
            <a:ext cx="7625246" cy="1077218"/>
          </a:xfrm>
          <a:prstGeom prst="rect">
            <a:avLst/>
          </a:prstGeom>
          <a:noFill/>
        </p:spPr>
        <p:txBody>
          <a:bodyPr wrap="square" rtlCol="0">
            <a:spAutoFit/>
          </a:bodyPr>
          <a:lstStyle/>
          <a:p>
            <a:r>
              <a:rPr lang="en-US" sz="1600"/>
              <a:t>So say we take some sample measurements.  We’d like to be able to estimate the parameters </a:t>
            </a:r>
            <a:r>
              <a:rPr lang="el-GR" sz="1600">
                <a:latin typeface="Calibri" panose="020F0502020204030204" pitchFamily="34" charset="0"/>
                <a:cs typeface="Calibri" panose="020F0502020204030204" pitchFamily="34" charset="0"/>
              </a:rPr>
              <a:t>β</a:t>
            </a:r>
            <a:r>
              <a:rPr lang="en-US" sz="1600">
                <a:latin typeface="Calibri" panose="020F0502020204030204" pitchFamily="34" charset="0"/>
                <a:cs typeface="Calibri" panose="020F0502020204030204" pitchFamily="34" charset="0"/>
              </a:rPr>
              <a:t> and </a:t>
            </a:r>
            <a:r>
              <a:rPr lang="el-GR" sz="1600">
                <a:latin typeface="Calibri" panose="020F0502020204030204" pitchFamily="34" charset="0"/>
                <a:cs typeface="Calibri" panose="020F0502020204030204" pitchFamily="34" charset="0"/>
              </a:rPr>
              <a:t>μ</a:t>
            </a:r>
            <a:r>
              <a:rPr lang="en-US" sz="1600"/>
              <a:t>.  Non-biased variables whose expectations give us these are obtained by minimizing the ‘log-loss’, which is the –ln of the probability of our regression correctly predicting all outcomes.  </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356843" y="3859662"/>
          <a:ext cx="5314951" cy="660400"/>
        </p:xfrm>
        <a:graphic>
          <a:graphicData uri="http://schemas.openxmlformats.org/presentationml/2006/ole">
            <mc:AlternateContent xmlns:mc="http://schemas.openxmlformats.org/markup-compatibility/2006">
              <mc:Choice xmlns:v="urn:schemas-microsoft-com:vml" Requires="v">
                <p:oleObj name="Equation" r:id="rId4" imgW="3886200" imgH="482400" progId="Equation.DSMT4">
                  <p:embed/>
                </p:oleObj>
              </mc:Choice>
              <mc:Fallback>
                <p:oleObj name="Equation" r:id="rId4" imgW="3886200" imgH="482400"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356843" y="3859662"/>
                        <a:ext cx="5314951" cy="660400"/>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250390" y="4674613"/>
            <a:ext cx="7841079" cy="338554"/>
          </a:xfrm>
          <a:prstGeom prst="rect">
            <a:avLst/>
          </a:prstGeom>
          <a:noFill/>
        </p:spPr>
        <p:txBody>
          <a:bodyPr wrap="square" rtlCol="0">
            <a:spAutoFit/>
          </a:bodyPr>
          <a:lstStyle/>
          <a:p>
            <a:r>
              <a:rPr lang="en-US" sz="1600"/>
              <a:t>This generally requires a numerical routine.  One ‘goodness of fit’ measure, among many, is:   </a:t>
            </a:r>
          </a:p>
        </p:txBody>
      </p:sp>
      <p:pic>
        <p:nvPicPr>
          <p:cNvPr id="20" name="Picture 19" descr="Chart, line chart&#10;&#10;Description automatically generated">
            <a:extLst>
              <a:ext uri="{FF2B5EF4-FFF2-40B4-BE49-F238E27FC236}">
                <a16:creationId xmlns:a16="http://schemas.microsoft.com/office/drawing/2014/main" id="{0EC0AD78-160D-4163-311A-46BED63CE32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91469" y="1839032"/>
            <a:ext cx="3574833" cy="2490966"/>
          </a:xfrm>
          <a:prstGeom prst="rect">
            <a:avLst/>
          </a:prstGeom>
          <a:noFill/>
          <a:ln>
            <a:noFill/>
          </a:ln>
        </p:spPr>
      </p:pic>
      <p:graphicFrame>
        <p:nvGraphicFramePr>
          <p:cNvPr id="21" name="Object 20">
            <a:extLst>
              <a:ext uri="{FF2B5EF4-FFF2-40B4-BE49-F238E27FC236}">
                <a16:creationId xmlns:a16="http://schemas.microsoft.com/office/drawing/2014/main" id="{8919343F-B897-44B4-6299-97CFB9637733}"/>
              </a:ext>
            </a:extLst>
          </p:cNvPr>
          <p:cNvGraphicFramePr>
            <a:graphicFrameLocks noChangeAspect="1"/>
          </p:cNvGraphicFramePr>
          <p:nvPr/>
        </p:nvGraphicFramePr>
        <p:xfrm>
          <a:off x="6204157" y="5942022"/>
          <a:ext cx="1403131" cy="605272"/>
        </p:xfrm>
        <a:graphic>
          <a:graphicData uri="http://schemas.openxmlformats.org/presentationml/2006/ole">
            <mc:AlternateContent xmlns:mc="http://schemas.openxmlformats.org/markup-compatibility/2006">
              <mc:Choice xmlns:v="urn:schemas-microsoft-com:vml" Requires="v">
                <p:oleObj name="Equation" r:id="rId7" imgW="971190" imgH="419641" progId="Equation.DSMT4">
                  <p:embed/>
                </p:oleObj>
              </mc:Choice>
              <mc:Fallback>
                <p:oleObj name="Equation" r:id="rId7" imgW="971190" imgH="419641" progId="Equation.DSMT4">
                  <p:embed/>
                  <p:pic>
                    <p:nvPicPr>
                      <p:cNvPr id="21" name="Object 20">
                        <a:extLst>
                          <a:ext uri="{FF2B5EF4-FFF2-40B4-BE49-F238E27FC236}">
                            <a16:creationId xmlns:a16="http://schemas.microsoft.com/office/drawing/2014/main" id="{8919343F-B897-44B4-6299-97CFB9637733}"/>
                          </a:ext>
                        </a:extLst>
                      </p:cNvPr>
                      <p:cNvPicPr/>
                      <p:nvPr/>
                    </p:nvPicPr>
                    <p:blipFill>
                      <a:blip r:embed="rId8"/>
                      <a:stretch>
                        <a:fillRect/>
                      </a:stretch>
                    </p:blipFill>
                    <p:spPr>
                      <a:xfrm>
                        <a:off x="6204157" y="5942022"/>
                        <a:ext cx="1403131" cy="605272"/>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78AB4E7D-1261-437B-65CF-9036EF5615DF}"/>
              </a:ext>
            </a:extLst>
          </p:cNvPr>
          <p:cNvGraphicFramePr>
            <a:graphicFrameLocks noChangeAspect="1"/>
          </p:cNvGraphicFramePr>
          <p:nvPr/>
        </p:nvGraphicFramePr>
        <p:xfrm>
          <a:off x="8137233" y="5914116"/>
          <a:ext cx="3700806" cy="608064"/>
        </p:xfrm>
        <a:graphic>
          <a:graphicData uri="http://schemas.openxmlformats.org/presentationml/2006/ole">
            <mc:AlternateContent xmlns:mc="http://schemas.openxmlformats.org/markup-compatibility/2006">
              <mc:Choice xmlns:v="urn:schemas-microsoft-com:vml" Requires="v">
                <p:oleObj name="Equation" r:id="rId9" imgW="2628720" imgH="431640" progId="Equation.DSMT4">
                  <p:embed/>
                </p:oleObj>
              </mc:Choice>
              <mc:Fallback>
                <p:oleObj name="Equation" r:id="rId9" imgW="2628720" imgH="431640" progId="Equation.DSMT4">
                  <p:embed/>
                  <p:pic>
                    <p:nvPicPr>
                      <p:cNvPr id="22" name="Object 21">
                        <a:extLst>
                          <a:ext uri="{FF2B5EF4-FFF2-40B4-BE49-F238E27FC236}">
                            <a16:creationId xmlns:a16="http://schemas.microsoft.com/office/drawing/2014/main" id="{78AB4E7D-1261-437B-65CF-9036EF5615DF}"/>
                          </a:ext>
                        </a:extLst>
                      </p:cNvPr>
                      <p:cNvPicPr/>
                      <p:nvPr/>
                    </p:nvPicPr>
                    <p:blipFill>
                      <a:blip r:embed="rId10"/>
                      <a:stretch>
                        <a:fillRect/>
                      </a:stretch>
                    </p:blipFill>
                    <p:spPr>
                      <a:xfrm>
                        <a:off x="8137233" y="5914116"/>
                        <a:ext cx="3700806" cy="608064"/>
                      </a:xfrm>
                      <a:prstGeom prst="rect">
                        <a:avLst/>
                      </a:prstGeom>
                      <a:solidFill>
                        <a:schemeClr val="accent5">
                          <a:lumMod val="40000"/>
                          <a:lumOff val="60000"/>
                        </a:schemeClr>
                      </a:solidFill>
                    </p:spPr>
                  </p:pic>
                </p:oleObj>
              </mc:Fallback>
            </mc:AlternateContent>
          </a:graphicData>
        </a:graphic>
      </p:graphicFrame>
      <p:graphicFrame>
        <p:nvGraphicFramePr>
          <p:cNvPr id="23" name="Object 22">
            <a:extLst>
              <a:ext uri="{FF2B5EF4-FFF2-40B4-BE49-F238E27FC236}">
                <a16:creationId xmlns:a16="http://schemas.microsoft.com/office/drawing/2014/main" id="{00E3CAC4-3564-E8B5-F16A-238DD237F679}"/>
              </a:ext>
            </a:extLst>
          </p:cNvPr>
          <p:cNvGraphicFramePr>
            <a:graphicFrameLocks noChangeAspect="1"/>
          </p:cNvGraphicFramePr>
          <p:nvPr/>
        </p:nvGraphicFramePr>
        <p:xfrm>
          <a:off x="356842" y="5118591"/>
          <a:ext cx="1157326" cy="631269"/>
        </p:xfrm>
        <a:graphic>
          <a:graphicData uri="http://schemas.openxmlformats.org/presentationml/2006/ole">
            <mc:AlternateContent xmlns:mc="http://schemas.openxmlformats.org/markup-compatibility/2006">
              <mc:Choice xmlns:v="urn:schemas-microsoft-com:vml" Requires="v">
                <p:oleObj name="Equation" r:id="rId11" imgW="837692" imgH="457855" progId="Equation.DSMT4">
                  <p:embed/>
                </p:oleObj>
              </mc:Choice>
              <mc:Fallback>
                <p:oleObj name="Equation" r:id="rId11" imgW="837692" imgH="457855" progId="Equation.DSMT4">
                  <p:embed/>
                  <p:pic>
                    <p:nvPicPr>
                      <p:cNvPr id="23" name="Object 22">
                        <a:extLst>
                          <a:ext uri="{FF2B5EF4-FFF2-40B4-BE49-F238E27FC236}">
                            <a16:creationId xmlns:a16="http://schemas.microsoft.com/office/drawing/2014/main" id="{00E3CAC4-3564-E8B5-F16A-238DD237F679}"/>
                          </a:ext>
                        </a:extLst>
                      </p:cNvPr>
                      <p:cNvPicPr/>
                      <p:nvPr/>
                    </p:nvPicPr>
                    <p:blipFill>
                      <a:blip r:embed="rId12"/>
                      <a:stretch>
                        <a:fillRect/>
                      </a:stretch>
                    </p:blipFill>
                    <p:spPr>
                      <a:xfrm>
                        <a:off x="356842" y="5118591"/>
                        <a:ext cx="1157326" cy="631269"/>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DFE383FA-2F3C-D860-B031-89915B84AAF1}"/>
              </a:ext>
            </a:extLst>
          </p:cNvPr>
          <p:cNvSpPr txBox="1"/>
          <p:nvPr/>
        </p:nvSpPr>
        <p:spPr>
          <a:xfrm>
            <a:off x="1650874" y="5130611"/>
            <a:ext cx="7841079" cy="523220"/>
          </a:xfrm>
          <a:prstGeom prst="rect">
            <a:avLst/>
          </a:prstGeom>
          <a:noFill/>
        </p:spPr>
        <p:txBody>
          <a:bodyPr wrap="square" rtlCol="0">
            <a:spAutoFit/>
          </a:bodyPr>
          <a:lstStyle/>
          <a:p>
            <a:r>
              <a:rPr lang="en-US" sz="1400"/>
              <a:t>where LL</a:t>
            </a:r>
            <a:r>
              <a:rPr lang="en-US" sz="1400" baseline="-25000"/>
              <a:t>m</a:t>
            </a:r>
            <a:r>
              <a:rPr lang="en-US" sz="1400"/>
              <a:t> is the log-loss of the ‘mean fit’ f(x) = p = n</a:t>
            </a:r>
            <a:r>
              <a:rPr lang="en-US" sz="1400" baseline="-25000"/>
              <a:t>true</a:t>
            </a:r>
            <a:r>
              <a:rPr lang="en-US" sz="1400"/>
              <a:t>/(n</a:t>
            </a:r>
            <a:r>
              <a:rPr lang="en-US" sz="1400" baseline="-25000"/>
              <a:t>true</a:t>
            </a:r>
            <a:r>
              <a:rPr lang="en-US" sz="1400"/>
              <a:t> + n</a:t>
            </a:r>
            <a:r>
              <a:rPr lang="en-US" sz="1400" baseline="-25000"/>
              <a:t>false</a:t>
            </a:r>
            <a:r>
              <a:rPr lang="en-US" sz="1400"/>
              <a:t>) = overall probability of event happening/being true, regardless of x.  </a:t>
            </a:r>
          </a:p>
        </p:txBody>
      </p:sp>
      <p:sp>
        <p:nvSpPr>
          <p:cNvPr id="25" name="TextBox 24">
            <a:extLst>
              <a:ext uri="{FF2B5EF4-FFF2-40B4-BE49-F238E27FC236}">
                <a16:creationId xmlns:a16="http://schemas.microsoft.com/office/drawing/2014/main" id="{3BA18E6F-76DD-D939-7405-F316AB33DBED}"/>
              </a:ext>
            </a:extLst>
          </p:cNvPr>
          <p:cNvSpPr txBox="1"/>
          <p:nvPr/>
        </p:nvSpPr>
        <p:spPr>
          <a:xfrm>
            <a:off x="250390" y="5914115"/>
            <a:ext cx="5737455" cy="584775"/>
          </a:xfrm>
          <a:prstGeom prst="rect">
            <a:avLst/>
          </a:prstGeom>
          <a:noFill/>
        </p:spPr>
        <p:txBody>
          <a:bodyPr wrap="square" rtlCol="0">
            <a:spAutoFit/>
          </a:bodyPr>
          <a:lstStyle/>
          <a:p>
            <a:r>
              <a:rPr lang="en-US" sz="1600"/>
              <a:t>Can also do Hypothesis test of whether there is any correlation with x.  Assuming there isn’t, variable Z is </a:t>
            </a:r>
            <a:r>
              <a:rPr lang="el-GR" sz="1600">
                <a:latin typeface="Calibri" panose="020F0502020204030204" pitchFamily="34" charset="0"/>
                <a:cs typeface="Calibri" panose="020F0502020204030204" pitchFamily="34" charset="0"/>
              </a:rPr>
              <a:t>χ</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distributed:</a:t>
            </a:r>
            <a:endParaRPr lang="en-US" sz="1600"/>
          </a:p>
        </p:txBody>
      </p:sp>
    </p:spTree>
    <p:extLst>
      <p:ext uri="{BB962C8B-B14F-4D97-AF65-F5344CB8AC3E}">
        <p14:creationId xmlns:p14="http://schemas.microsoft.com/office/powerpoint/2010/main" val="830842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90" y="900236"/>
            <a:ext cx="11184525" cy="830997"/>
          </a:xfrm>
          <a:prstGeom prst="rect">
            <a:avLst/>
          </a:prstGeom>
          <a:noFill/>
        </p:spPr>
        <p:txBody>
          <a:bodyPr wrap="square" rtlCol="0">
            <a:spAutoFit/>
          </a:bodyPr>
          <a:lstStyle/>
          <a:p>
            <a:r>
              <a:rPr lang="en-US" sz="1600"/>
              <a:t>Say we propose a random variable Y</a:t>
            </a:r>
            <a:r>
              <a:rPr lang="en-US" sz="1600" baseline="-25000"/>
              <a:t>i</a:t>
            </a:r>
            <a:r>
              <a:rPr lang="en-US" sz="1600"/>
              <a:t> = {1 if event occurs/is true, 0 if not} is correlated with multiple independent non-random variables </a:t>
            </a:r>
            <a:r>
              <a:rPr lang="en-US" sz="1600" b="1"/>
              <a:t>x</a:t>
            </a:r>
            <a:r>
              <a:rPr lang="en-US" sz="1600"/>
              <a:t>.   We can try to fit Y</a:t>
            </a:r>
            <a:r>
              <a:rPr lang="en-US" sz="1600" baseline="-25000"/>
              <a:t>i</a:t>
            </a:r>
            <a:r>
              <a:rPr lang="en-US" sz="1600"/>
              <a:t> random variable with a logistic regression f(</a:t>
            </a:r>
            <a:r>
              <a:rPr lang="en-US" sz="1600" b="1"/>
              <a:t>x</a:t>
            </a:r>
            <a:r>
              <a:rPr lang="en-US" sz="1600"/>
              <a:t>), say, which gives the probability that event occurred when </a:t>
            </a:r>
            <a:r>
              <a:rPr lang="en-US" sz="1600" b="1"/>
              <a:t>x</a:t>
            </a:r>
            <a:r>
              <a:rPr lang="en-US" sz="1600"/>
              <a:t> is in the neighborhood of, well, </a:t>
            </a:r>
            <a:r>
              <a:rPr lang="en-US" sz="1600" b="1"/>
              <a:t>x</a:t>
            </a:r>
            <a:r>
              <a:rPr lang="en-US" sz="1600"/>
              <a:t>.  e.g.</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463282" y="74020"/>
            <a:ext cx="6385750" cy="584775"/>
          </a:xfrm>
          <a:prstGeom prst="rect">
            <a:avLst/>
          </a:prstGeom>
          <a:noFill/>
        </p:spPr>
        <p:txBody>
          <a:bodyPr wrap="square" rtlCol="0">
            <a:spAutoFit/>
          </a:bodyPr>
          <a:lstStyle/>
          <a:p>
            <a:r>
              <a:rPr lang="en-US" sz="3200" b="1" u="sng">
                <a:solidFill>
                  <a:srgbClr val="FF0000"/>
                </a:solidFill>
              </a:rPr>
              <a:t>Logistic Classification (multivariable)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356842" y="1888023"/>
          <a:ext cx="6959600" cy="625475"/>
        </p:xfrm>
        <a:graphic>
          <a:graphicData uri="http://schemas.openxmlformats.org/presentationml/2006/ole">
            <mc:AlternateContent xmlns:mc="http://schemas.openxmlformats.org/markup-compatibility/2006">
              <mc:Choice xmlns:v="urn:schemas-microsoft-com:vml" Requires="v">
                <p:oleObj name="Equation" r:id="rId2" imgW="4394160" imgH="393480" progId="Equation.DSMT4">
                  <p:embed/>
                </p:oleObj>
              </mc:Choice>
              <mc:Fallback>
                <p:oleObj name="Equation" r:id="rId2" imgW="4394160" imgH="393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356842" y="1888023"/>
                        <a:ext cx="6959600" cy="625475"/>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250390" y="2647971"/>
            <a:ext cx="7625246" cy="1077218"/>
          </a:xfrm>
          <a:prstGeom prst="rect">
            <a:avLst/>
          </a:prstGeom>
          <a:noFill/>
        </p:spPr>
        <p:txBody>
          <a:bodyPr wrap="square" rtlCol="0">
            <a:spAutoFit/>
          </a:bodyPr>
          <a:lstStyle/>
          <a:p>
            <a:r>
              <a:rPr lang="en-US" sz="1600"/>
              <a:t>So say we take some sample measurements.  We’d like to be able to estimate the parameters </a:t>
            </a:r>
            <a:r>
              <a:rPr lang="el-GR" sz="1600">
                <a:latin typeface="Calibri" panose="020F0502020204030204" pitchFamily="34" charset="0"/>
                <a:cs typeface="Calibri" panose="020F0502020204030204" pitchFamily="34" charset="0"/>
              </a:rPr>
              <a:t>β</a:t>
            </a:r>
            <a:r>
              <a:rPr lang="en-US" sz="1600">
                <a:latin typeface="Calibri" panose="020F0502020204030204" pitchFamily="34" charset="0"/>
                <a:cs typeface="Calibri" panose="020F0502020204030204" pitchFamily="34" charset="0"/>
              </a:rPr>
              <a:t> and </a:t>
            </a:r>
            <a:r>
              <a:rPr lang="el-GR" sz="1600">
                <a:latin typeface="Calibri" panose="020F0502020204030204" pitchFamily="34" charset="0"/>
                <a:cs typeface="Calibri" panose="020F0502020204030204" pitchFamily="34" charset="0"/>
              </a:rPr>
              <a:t>μ</a:t>
            </a:r>
            <a:r>
              <a:rPr lang="en-US" sz="1600"/>
              <a:t>.  Non-biased variables whose expectations give us these are obtained by minimizing the ‘log-loss’, which is the –ln of the probability of our regression correctly predicting all outcomes.  </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356843" y="3859662"/>
          <a:ext cx="5314951" cy="660400"/>
        </p:xfrm>
        <a:graphic>
          <a:graphicData uri="http://schemas.openxmlformats.org/presentationml/2006/ole">
            <mc:AlternateContent xmlns:mc="http://schemas.openxmlformats.org/markup-compatibility/2006">
              <mc:Choice xmlns:v="urn:schemas-microsoft-com:vml" Requires="v">
                <p:oleObj name="Equation" r:id="rId4" imgW="3886200" imgH="482400" progId="Equation.DSMT4">
                  <p:embed/>
                </p:oleObj>
              </mc:Choice>
              <mc:Fallback>
                <p:oleObj name="Equation" r:id="rId4" imgW="3886200" imgH="482400"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356843" y="3859662"/>
                        <a:ext cx="5314951" cy="660400"/>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250390" y="4674613"/>
            <a:ext cx="7841079" cy="338554"/>
          </a:xfrm>
          <a:prstGeom prst="rect">
            <a:avLst/>
          </a:prstGeom>
          <a:noFill/>
        </p:spPr>
        <p:txBody>
          <a:bodyPr wrap="square" rtlCol="0">
            <a:spAutoFit/>
          </a:bodyPr>
          <a:lstStyle/>
          <a:p>
            <a:r>
              <a:rPr lang="en-US" sz="1600"/>
              <a:t>This generally requires a numerical routine.  One ‘goodness of fit’ measure, among many, is:   </a:t>
            </a:r>
          </a:p>
        </p:txBody>
      </p:sp>
      <p:pic>
        <p:nvPicPr>
          <p:cNvPr id="20" name="Picture 19" descr="Chart, line chart&#10;&#10;Description automatically generated">
            <a:extLst>
              <a:ext uri="{FF2B5EF4-FFF2-40B4-BE49-F238E27FC236}">
                <a16:creationId xmlns:a16="http://schemas.microsoft.com/office/drawing/2014/main" id="{0EC0AD78-160D-4163-311A-46BED63CE32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91470" y="2150748"/>
            <a:ext cx="3574833" cy="2490966"/>
          </a:xfrm>
          <a:prstGeom prst="rect">
            <a:avLst/>
          </a:prstGeom>
          <a:noFill/>
          <a:ln>
            <a:noFill/>
          </a:ln>
        </p:spPr>
      </p:pic>
      <p:graphicFrame>
        <p:nvGraphicFramePr>
          <p:cNvPr id="21" name="Object 20">
            <a:extLst>
              <a:ext uri="{FF2B5EF4-FFF2-40B4-BE49-F238E27FC236}">
                <a16:creationId xmlns:a16="http://schemas.microsoft.com/office/drawing/2014/main" id="{8919343F-B897-44B4-6299-97CFB9637733}"/>
              </a:ext>
            </a:extLst>
          </p:cNvPr>
          <p:cNvGraphicFramePr>
            <a:graphicFrameLocks noChangeAspect="1"/>
          </p:cNvGraphicFramePr>
          <p:nvPr/>
        </p:nvGraphicFramePr>
        <p:xfrm>
          <a:off x="6172200" y="5942013"/>
          <a:ext cx="1466850" cy="604837"/>
        </p:xfrm>
        <a:graphic>
          <a:graphicData uri="http://schemas.openxmlformats.org/presentationml/2006/ole">
            <mc:AlternateContent xmlns:mc="http://schemas.openxmlformats.org/markup-compatibility/2006">
              <mc:Choice xmlns:v="urn:schemas-microsoft-com:vml" Requires="v">
                <p:oleObj name="Equation" r:id="rId7" imgW="1015920" imgH="419040" progId="Equation.DSMT4">
                  <p:embed/>
                </p:oleObj>
              </mc:Choice>
              <mc:Fallback>
                <p:oleObj name="Equation" r:id="rId7" imgW="1015920" imgH="419040" progId="Equation.DSMT4">
                  <p:embed/>
                  <p:pic>
                    <p:nvPicPr>
                      <p:cNvPr id="21" name="Object 20">
                        <a:extLst>
                          <a:ext uri="{FF2B5EF4-FFF2-40B4-BE49-F238E27FC236}">
                            <a16:creationId xmlns:a16="http://schemas.microsoft.com/office/drawing/2014/main" id="{8919343F-B897-44B4-6299-97CFB9637733}"/>
                          </a:ext>
                        </a:extLst>
                      </p:cNvPr>
                      <p:cNvPicPr/>
                      <p:nvPr/>
                    </p:nvPicPr>
                    <p:blipFill>
                      <a:blip r:embed="rId8"/>
                      <a:stretch>
                        <a:fillRect/>
                      </a:stretch>
                    </p:blipFill>
                    <p:spPr>
                      <a:xfrm>
                        <a:off x="6172200" y="5942013"/>
                        <a:ext cx="1466850" cy="604837"/>
                      </a:xfrm>
                      <a:prstGeom prst="rect">
                        <a:avLst/>
                      </a:prstGeom>
                      <a:solidFill>
                        <a:schemeClr val="accent5">
                          <a:lumMod val="40000"/>
                          <a:lumOff val="60000"/>
                        </a:schemeClr>
                      </a:solidFill>
                    </p:spPr>
                  </p:pic>
                </p:oleObj>
              </mc:Fallback>
            </mc:AlternateContent>
          </a:graphicData>
        </a:graphic>
      </p:graphicFrame>
      <p:graphicFrame>
        <p:nvGraphicFramePr>
          <p:cNvPr id="22" name="Object 21">
            <a:extLst>
              <a:ext uri="{FF2B5EF4-FFF2-40B4-BE49-F238E27FC236}">
                <a16:creationId xmlns:a16="http://schemas.microsoft.com/office/drawing/2014/main" id="{78AB4E7D-1261-437B-65CF-9036EF5615DF}"/>
              </a:ext>
            </a:extLst>
          </p:cNvPr>
          <p:cNvGraphicFramePr>
            <a:graphicFrameLocks noChangeAspect="1"/>
          </p:cNvGraphicFramePr>
          <p:nvPr/>
        </p:nvGraphicFramePr>
        <p:xfrm>
          <a:off x="7905750" y="5913438"/>
          <a:ext cx="4165600" cy="608012"/>
        </p:xfrm>
        <a:graphic>
          <a:graphicData uri="http://schemas.openxmlformats.org/presentationml/2006/ole">
            <mc:AlternateContent xmlns:mc="http://schemas.openxmlformats.org/markup-compatibility/2006">
              <mc:Choice xmlns:v="urn:schemas-microsoft-com:vml" Requires="v">
                <p:oleObj name="Equation" r:id="rId9" imgW="2958840" imgH="431640" progId="Equation.DSMT4">
                  <p:embed/>
                </p:oleObj>
              </mc:Choice>
              <mc:Fallback>
                <p:oleObj name="Equation" r:id="rId9" imgW="2958840" imgH="431640" progId="Equation.DSMT4">
                  <p:embed/>
                  <p:pic>
                    <p:nvPicPr>
                      <p:cNvPr id="22" name="Object 21">
                        <a:extLst>
                          <a:ext uri="{FF2B5EF4-FFF2-40B4-BE49-F238E27FC236}">
                            <a16:creationId xmlns:a16="http://schemas.microsoft.com/office/drawing/2014/main" id="{78AB4E7D-1261-437B-65CF-9036EF5615DF}"/>
                          </a:ext>
                        </a:extLst>
                      </p:cNvPr>
                      <p:cNvPicPr/>
                      <p:nvPr/>
                    </p:nvPicPr>
                    <p:blipFill>
                      <a:blip r:embed="rId10"/>
                      <a:stretch>
                        <a:fillRect/>
                      </a:stretch>
                    </p:blipFill>
                    <p:spPr>
                      <a:xfrm>
                        <a:off x="7905750" y="5913438"/>
                        <a:ext cx="4165600" cy="608012"/>
                      </a:xfrm>
                      <a:prstGeom prst="rect">
                        <a:avLst/>
                      </a:prstGeom>
                      <a:solidFill>
                        <a:schemeClr val="accent5">
                          <a:lumMod val="40000"/>
                          <a:lumOff val="60000"/>
                        </a:schemeClr>
                      </a:solidFill>
                    </p:spPr>
                  </p:pic>
                </p:oleObj>
              </mc:Fallback>
            </mc:AlternateContent>
          </a:graphicData>
        </a:graphic>
      </p:graphicFrame>
      <p:graphicFrame>
        <p:nvGraphicFramePr>
          <p:cNvPr id="23" name="Object 22">
            <a:extLst>
              <a:ext uri="{FF2B5EF4-FFF2-40B4-BE49-F238E27FC236}">
                <a16:creationId xmlns:a16="http://schemas.microsoft.com/office/drawing/2014/main" id="{00E3CAC4-3564-E8B5-F16A-238DD237F679}"/>
              </a:ext>
            </a:extLst>
          </p:cNvPr>
          <p:cNvGraphicFramePr>
            <a:graphicFrameLocks noChangeAspect="1"/>
          </p:cNvGraphicFramePr>
          <p:nvPr/>
        </p:nvGraphicFramePr>
        <p:xfrm>
          <a:off x="356842" y="5118591"/>
          <a:ext cx="1157326" cy="631269"/>
        </p:xfrm>
        <a:graphic>
          <a:graphicData uri="http://schemas.openxmlformats.org/presentationml/2006/ole">
            <mc:AlternateContent xmlns:mc="http://schemas.openxmlformats.org/markup-compatibility/2006">
              <mc:Choice xmlns:v="urn:schemas-microsoft-com:vml" Requires="v">
                <p:oleObj name="Equation" r:id="rId11" imgW="837692" imgH="457855" progId="Equation.DSMT4">
                  <p:embed/>
                </p:oleObj>
              </mc:Choice>
              <mc:Fallback>
                <p:oleObj name="Equation" r:id="rId11" imgW="837692" imgH="457855" progId="Equation.DSMT4">
                  <p:embed/>
                  <p:pic>
                    <p:nvPicPr>
                      <p:cNvPr id="23" name="Object 22">
                        <a:extLst>
                          <a:ext uri="{FF2B5EF4-FFF2-40B4-BE49-F238E27FC236}">
                            <a16:creationId xmlns:a16="http://schemas.microsoft.com/office/drawing/2014/main" id="{00E3CAC4-3564-E8B5-F16A-238DD237F679}"/>
                          </a:ext>
                        </a:extLst>
                      </p:cNvPr>
                      <p:cNvPicPr/>
                      <p:nvPr/>
                    </p:nvPicPr>
                    <p:blipFill>
                      <a:blip r:embed="rId12"/>
                      <a:stretch>
                        <a:fillRect/>
                      </a:stretch>
                    </p:blipFill>
                    <p:spPr>
                      <a:xfrm>
                        <a:off x="356842" y="5118591"/>
                        <a:ext cx="1157326" cy="631269"/>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DFE383FA-2F3C-D860-B031-89915B84AAF1}"/>
              </a:ext>
            </a:extLst>
          </p:cNvPr>
          <p:cNvSpPr txBox="1"/>
          <p:nvPr/>
        </p:nvSpPr>
        <p:spPr>
          <a:xfrm>
            <a:off x="1650875" y="5130611"/>
            <a:ext cx="6952352" cy="523220"/>
          </a:xfrm>
          <a:prstGeom prst="rect">
            <a:avLst/>
          </a:prstGeom>
          <a:noFill/>
        </p:spPr>
        <p:txBody>
          <a:bodyPr wrap="square" rtlCol="0">
            <a:spAutoFit/>
          </a:bodyPr>
          <a:lstStyle/>
          <a:p>
            <a:r>
              <a:rPr lang="en-US" sz="1400"/>
              <a:t>where LL</a:t>
            </a:r>
            <a:r>
              <a:rPr lang="en-US" sz="1400" baseline="-25000"/>
              <a:t>m</a:t>
            </a:r>
            <a:r>
              <a:rPr lang="en-US" sz="1400"/>
              <a:t> is the log-loss of the ‘mean fit’ f(</a:t>
            </a:r>
            <a:r>
              <a:rPr lang="en-US" sz="1400" b="1"/>
              <a:t>x</a:t>
            </a:r>
            <a:r>
              <a:rPr lang="en-US" sz="1400"/>
              <a:t>) = p = n</a:t>
            </a:r>
            <a:r>
              <a:rPr lang="en-US" sz="1400" baseline="-25000"/>
              <a:t>true</a:t>
            </a:r>
            <a:r>
              <a:rPr lang="en-US" sz="1400"/>
              <a:t>/(n</a:t>
            </a:r>
            <a:r>
              <a:rPr lang="en-US" sz="1400" baseline="-25000"/>
              <a:t>true</a:t>
            </a:r>
            <a:r>
              <a:rPr lang="en-US" sz="1400"/>
              <a:t> + n</a:t>
            </a:r>
            <a:r>
              <a:rPr lang="en-US" sz="1400" baseline="-25000"/>
              <a:t>false</a:t>
            </a:r>
            <a:r>
              <a:rPr lang="en-US" sz="1400"/>
              <a:t>) = overall probability of even happening/being true, regardless of x.  </a:t>
            </a:r>
          </a:p>
        </p:txBody>
      </p:sp>
      <p:sp>
        <p:nvSpPr>
          <p:cNvPr id="25" name="TextBox 24">
            <a:extLst>
              <a:ext uri="{FF2B5EF4-FFF2-40B4-BE49-F238E27FC236}">
                <a16:creationId xmlns:a16="http://schemas.microsoft.com/office/drawing/2014/main" id="{3BA18E6F-76DD-D939-7405-F316AB33DBED}"/>
              </a:ext>
            </a:extLst>
          </p:cNvPr>
          <p:cNvSpPr txBox="1"/>
          <p:nvPr/>
        </p:nvSpPr>
        <p:spPr>
          <a:xfrm>
            <a:off x="250390" y="5914115"/>
            <a:ext cx="5845610" cy="830997"/>
          </a:xfrm>
          <a:prstGeom prst="rect">
            <a:avLst/>
          </a:prstGeom>
          <a:noFill/>
        </p:spPr>
        <p:txBody>
          <a:bodyPr wrap="square" rtlCol="0">
            <a:spAutoFit/>
          </a:bodyPr>
          <a:lstStyle/>
          <a:p>
            <a:r>
              <a:rPr lang="en-US" sz="1600"/>
              <a:t>Can also do Hypothesis test.  Assume model with f</a:t>
            </a:r>
            <a:r>
              <a:rPr lang="en-US" sz="1600" baseline="-25000"/>
              <a:t>0</a:t>
            </a:r>
            <a:r>
              <a:rPr lang="en-US" sz="1600"/>
              <a:t> d.o.f. describes data.  Then to test possibility that new model with f &gt; f</a:t>
            </a:r>
            <a:r>
              <a:rPr lang="en-US" sz="1600" baseline="-25000"/>
              <a:t>0</a:t>
            </a:r>
            <a:r>
              <a:rPr lang="en-US" sz="1600"/>
              <a:t> d.o.f. describes better, consider variable Z is </a:t>
            </a:r>
            <a:r>
              <a:rPr lang="el-GR" sz="1600">
                <a:latin typeface="Calibri" panose="020F0502020204030204" pitchFamily="34" charset="0"/>
                <a:cs typeface="Calibri" panose="020F0502020204030204" pitchFamily="34" charset="0"/>
              </a:rPr>
              <a:t>χ</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 distributed with f – f</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d.o.f.:</a:t>
            </a:r>
            <a:endParaRPr lang="en-US" sz="1600"/>
          </a:p>
        </p:txBody>
      </p:sp>
    </p:spTree>
    <p:extLst>
      <p:ext uri="{BB962C8B-B14F-4D97-AF65-F5344CB8AC3E}">
        <p14:creationId xmlns:p14="http://schemas.microsoft.com/office/powerpoint/2010/main" val="3176250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90" y="1411514"/>
            <a:ext cx="6376552" cy="338554"/>
          </a:xfrm>
          <a:prstGeom prst="rect">
            <a:avLst/>
          </a:prstGeom>
          <a:noFill/>
        </p:spPr>
        <p:txBody>
          <a:bodyPr wrap="square" rtlCol="0">
            <a:spAutoFit/>
          </a:bodyPr>
          <a:lstStyle/>
          <a:p>
            <a:r>
              <a:rPr lang="en-US" sz="1600"/>
              <a:t>We can use a logistic regression model to classify things as either 0 or 1.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342351" y="133137"/>
            <a:ext cx="4296699" cy="584775"/>
          </a:xfrm>
          <a:prstGeom prst="rect">
            <a:avLst/>
          </a:prstGeom>
          <a:noFill/>
        </p:spPr>
        <p:txBody>
          <a:bodyPr wrap="square" rtlCol="0">
            <a:spAutoFit/>
          </a:bodyPr>
          <a:lstStyle/>
          <a:p>
            <a:r>
              <a:rPr lang="en-US" sz="3200" b="1" u="sng">
                <a:solidFill>
                  <a:srgbClr val="FF0000"/>
                </a:solidFill>
              </a:rPr>
              <a:t>Logistic Classification</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extLst>
              <p:ext uri="{D42A27DB-BD31-4B8C-83A1-F6EECF244321}">
                <p14:modId xmlns:p14="http://schemas.microsoft.com/office/powerpoint/2010/main" val="1560996034"/>
              </p:ext>
            </p:extLst>
          </p:nvPr>
        </p:nvGraphicFramePr>
        <p:xfrm>
          <a:off x="305978" y="2059541"/>
          <a:ext cx="6959600" cy="625475"/>
        </p:xfrm>
        <a:graphic>
          <a:graphicData uri="http://schemas.openxmlformats.org/presentationml/2006/ole">
            <mc:AlternateContent xmlns:mc="http://schemas.openxmlformats.org/markup-compatibility/2006">
              <mc:Choice xmlns:v="urn:schemas-microsoft-com:vml" Requires="v">
                <p:oleObj name="Equation" r:id="rId2" imgW="4394160" imgH="393480" progId="Equation.DSMT4">
                  <p:embed/>
                </p:oleObj>
              </mc:Choice>
              <mc:Fallback>
                <p:oleObj name="Equation" r:id="rId2" imgW="4394160" imgH="393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305978" y="2059541"/>
                        <a:ext cx="6959600" cy="625475"/>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250390" y="3159249"/>
            <a:ext cx="7113971" cy="1323439"/>
          </a:xfrm>
          <a:prstGeom prst="rect">
            <a:avLst/>
          </a:prstGeom>
          <a:noFill/>
        </p:spPr>
        <p:txBody>
          <a:bodyPr wrap="square" rtlCol="0">
            <a:spAutoFit/>
          </a:bodyPr>
          <a:lstStyle/>
          <a:p>
            <a:r>
              <a:rPr lang="en-US" sz="1600"/>
              <a:t>We normally take a p-threshold, usually p = 0.5, such that if f(x) &gt; p, then we classify as 1; otherwise f(x) &lt; p is classified as 0.  If our feature vector space has outliers, and a fuzzy boundary with a lot of overlap, then logistic regression classification might be a better way to go than KNN, etc.  Oh, and the 0/1 regions would have to  be roughly separated by some plane I think.  </a:t>
            </a:r>
          </a:p>
        </p:txBody>
      </p:sp>
      <p:pic>
        <p:nvPicPr>
          <p:cNvPr id="20" name="Picture 19" descr="Chart, line chart&#10;&#10;Description automatically generated">
            <a:extLst>
              <a:ext uri="{FF2B5EF4-FFF2-40B4-BE49-F238E27FC236}">
                <a16:creationId xmlns:a16="http://schemas.microsoft.com/office/drawing/2014/main" id="{0EC0AD78-160D-4163-311A-46BED63CE32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61973" y="1913766"/>
            <a:ext cx="3574833" cy="2490966"/>
          </a:xfrm>
          <a:prstGeom prst="rect">
            <a:avLst/>
          </a:prstGeom>
          <a:noFill/>
          <a:ln>
            <a:noFill/>
          </a:ln>
        </p:spPr>
      </p:pic>
    </p:spTree>
    <p:extLst>
      <p:ext uri="{BB962C8B-B14F-4D97-AF65-F5344CB8AC3E}">
        <p14:creationId xmlns:p14="http://schemas.microsoft.com/office/powerpoint/2010/main" val="428184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6751</TotalTime>
  <Words>1283</Words>
  <Application>Microsoft Office PowerPoint</Application>
  <PresentationFormat>Widescreen</PresentationFormat>
  <Paragraphs>39</Paragraphs>
  <Slides>8</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4" baseType="lpstr">
      <vt:lpstr>Arial</vt:lpstr>
      <vt:lpstr>Calibri</vt:lpstr>
      <vt:lpstr>Calibri Light</vt:lpstr>
      <vt:lpstr>Cambria Math</vt:lpstr>
      <vt:lpstr>Office Theme</vt:lpstr>
      <vt:lpstr>Equation</vt:lpstr>
      <vt:lpstr>SV Classification</vt:lpstr>
      <vt:lpstr>SV Classification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Andrew Douglas</cp:lastModifiedBy>
  <cp:revision>106</cp:revision>
  <dcterms:created xsi:type="dcterms:W3CDTF">2022-05-14T13:47:15Z</dcterms:created>
  <dcterms:modified xsi:type="dcterms:W3CDTF">2023-07-08T15:13:42Z</dcterms:modified>
</cp:coreProperties>
</file>